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1" r:id="rId2"/>
    <p:sldId id="263" r:id="rId3"/>
  </p:sldIdLst>
  <p:sldSz cx="15119350" cy="10691813"/>
  <p:notesSz cx="9902825" cy="6770688"/>
  <p:defaultTextStyle>
    <a:defPPr>
      <a:defRPr lang="ja-JP"/>
    </a:defPPr>
    <a:lvl1pPr marL="0" algn="l" defTabSz="1238892" rtl="0" eaLnBrk="1" latinLnBrk="0" hangingPunct="1">
      <a:defRPr kumimoji="1" sz="2439" kern="1200">
        <a:solidFill>
          <a:schemeClr val="tx1"/>
        </a:solidFill>
        <a:latin typeface="+mn-lt"/>
        <a:ea typeface="+mn-ea"/>
        <a:cs typeface="+mn-cs"/>
      </a:defRPr>
    </a:lvl1pPr>
    <a:lvl2pPr marL="619446" algn="l" defTabSz="1238892" rtl="0" eaLnBrk="1" latinLnBrk="0" hangingPunct="1">
      <a:defRPr kumimoji="1" sz="2439" kern="1200">
        <a:solidFill>
          <a:schemeClr val="tx1"/>
        </a:solidFill>
        <a:latin typeface="+mn-lt"/>
        <a:ea typeface="+mn-ea"/>
        <a:cs typeface="+mn-cs"/>
      </a:defRPr>
    </a:lvl2pPr>
    <a:lvl3pPr marL="1238892" algn="l" defTabSz="1238892" rtl="0" eaLnBrk="1" latinLnBrk="0" hangingPunct="1">
      <a:defRPr kumimoji="1" sz="2439" kern="1200">
        <a:solidFill>
          <a:schemeClr val="tx1"/>
        </a:solidFill>
        <a:latin typeface="+mn-lt"/>
        <a:ea typeface="+mn-ea"/>
        <a:cs typeface="+mn-cs"/>
      </a:defRPr>
    </a:lvl3pPr>
    <a:lvl4pPr marL="1858340" algn="l" defTabSz="1238892" rtl="0" eaLnBrk="1" latinLnBrk="0" hangingPunct="1">
      <a:defRPr kumimoji="1" sz="2439" kern="1200">
        <a:solidFill>
          <a:schemeClr val="tx1"/>
        </a:solidFill>
        <a:latin typeface="+mn-lt"/>
        <a:ea typeface="+mn-ea"/>
        <a:cs typeface="+mn-cs"/>
      </a:defRPr>
    </a:lvl4pPr>
    <a:lvl5pPr marL="2477786" algn="l" defTabSz="1238892" rtl="0" eaLnBrk="1" latinLnBrk="0" hangingPunct="1">
      <a:defRPr kumimoji="1" sz="2439" kern="1200">
        <a:solidFill>
          <a:schemeClr val="tx1"/>
        </a:solidFill>
        <a:latin typeface="+mn-lt"/>
        <a:ea typeface="+mn-ea"/>
        <a:cs typeface="+mn-cs"/>
      </a:defRPr>
    </a:lvl5pPr>
    <a:lvl6pPr marL="3097232" algn="l" defTabSz="1238892" rtl="0" eaLnBrk="1" latinLnBrk="0" hangingPunct="1">
      <a:defRPr kumimoji="1" sz="2439" kern="1200">
        <a:solidFill>
          <a:schemeClr val="tx1"/>
        </a:solidFill>
        <a:latin typeface="+mn-lt"/>
        <a:ea typeface="+mn-ea"/>
        <a:cs typeface="+mn-cs"/>
      </a:defRPr>
    </a:lvl6pPr>
    <a:lvl7pPr marL="3716678" algn="l" defTabSz="1238892" rtl="0" eaLnBrk="1" latinLnBrk="0" hangingPunct="1">
      <a:defRPr kumimoji="1" sz="2439" kern="1200">
        <a:solidFill>
          <a:schemeClr val="tx1"/>
        </a:solidFill>
        <a:latin typeface="+mn-lt"/>
        <a:ea typeface="+mn-ea"/>
        <a:cs typeface="+mn-cs"/>
      </a:defRPr>
    </a:lvl7pPr>
    <a:lvl8pPr marL="4336124" algn="l" defTabSz="1238892" rtl="0" eaLnBrk="1" latinLnBrk="0" hangingPunct="1">
      <a:defRPr kumimoji="1" sz="2439" kern="1200">
        <a:solidFill>
          <a:schemeClr val="tx1"/>
        </a:solidFill>
        <a:latin typeface="+mn-lt"/>
        <a:ea typeface="+mn-ea"/>
        <a:cs typeface="+mn-cs"/>
      </a:defRPr>
    </a:lvl8pPr>
    <a:lvl9pPr marL="4955572" algn="l" defTabSz="1238892" rtl="0" eaLnBrk="1" latinLnBrk="0" hangingPunct="1">
      <a:defRPr kumimoji="1"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0" userDrawn="1">
          <p15:clr>
            <a:srgbClr val="A4A3A4"/>
          </p15:clr>
        </p15:guide>
        <p15:guide id="2" pos="4762" userDrawn="1">
          <p15:clr>
            <a:srgbClr val="A4A3A4"/>
          </p15:clr>
        </p15:guide>
        <p15:guide id="7" orient="horz" pos="79" userDrawn="1">
          <p15:clr>
            <a:srgbClr val="A4A3A4"/>
          </p15:clr>
        </p15:guide>
        <p15:guide id="8" orient="horz" pos="6656" userDrawn="1">
          <p15:clr>
            <a:srgbClr val="A4A3A4"/>
          </p15:clr>
        </p15:guide>
        <p15:guide id="9" orient="horz" pos="442" userDrawn="1">
          <p15:clr>
            <a:srgbClr val="A4A3A4"/>
          </p15:clr>
        </p15:guide>
        <p15:guide id="12" pos="113" userDrawn="1">
          <p15:clr>
            <a:srgbClr val="A4A3A4"/>
          </p15:clr>
        </p15:guide>
        <p15:guide id="13" pos="9411" userDrawn="1">
          <p15:clr>
            <a:srgbClr val="A4A3A4"/>
          </p15:clr>
        </p15:guide>
        <p15:guide id="14" pos="4717" userDrawn="1">
          <p15:clr>
            <a:srgbClr val="A4A3A4"/>
          </p15:clr>
        </p15:guide>
        <p15:guide id="15" pos="4807" userDrawn="1">
          <p15:clr>
            <a:srgbClr val="A4A3A4"/>
          </p15:clr>
        </p15:guide>
        <p15:guide id="17" orient="horz" pos="6407" userDrawn="1">
          <p15:clr>
            <a:srgbClr val="A4A3A4"/>
          </p15:clr>
        </p15:guide>
        <p15:guide id="18" orient="horz" pos="669" userDrawn="1">
          <p15:clr>
            <a:srgbClr val="A4A3A4"/>
          </p15:clr>
        </p15:guide>
        <p15:guide id="19" pos="181" userDrawn="1">
          <p15:clr>
            <a:srgbClr val="A4A3A4"/>
          </p15:clr>
        </p15:guide>
        <p15:guide id="20" pos="9343" userDrawn="1">
          <p15:clr>
            <a:srgbClr val="A4A3A4"/>
          </p15:clr>
        </p15:guide>
        <p15:guide id="21" orient="horz" pos="7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BD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8" autoAdjust="0"/>
    <p:restoredTop sz="96391" autoAdjust="0"/>
  </p:normalViewPr>
  <p:slideViewPr>
    <p:cSldViewPr snapToGrid="0" showGuides="1">
      <p:cViewPr>
        <p:scale>
          <a:sx n="100" d="100"/>
          <a:sy n="100" d="100"/>
        </p:scale>
        <p:origin x="528" y="-2004"/>
      </p:cViewPr>
      <p:guideLst>
        <p:guide orient="horz" pos="3390"/>
        <p:guide pos="4762"/>
        <p:guide orient="horz" pos="79"/>
        <p:guide orient="horz" pos="6656"/>
        <p:guide orient="horz" pos="442"/>
        <p:guide pos="113"/>
        <p:guide pos="9411"/>
        <p:guide pos="4717"/>
        <p:guide pos="4807"/>
        <p:guide orient="horz" pos="6407"/>
        <p:guide orient="horz" pos="669"/>
        <p:guide pos="181"/>
        <p:guide pos="9343"/>
        <p:guide orient="horz" pos="714"/>
      </p:guideLst>
    </p:cSldViewPr>
  </p:slideViewPr>
  <p:notesTextViewPr>
    <p:cViewPr>
      <p:scale>
        <a:sx n="1" d="1"/>
        <a:sy n="1" d="1"/>
      </p:scale>
      <p:origin x="0" y="0"/>
    </p:cViewPr>
  </p:notesTextViewPr>
  <p:notesViewPr>
    <p:cSldViewPr snapToGrid="0" showGuides="1">
      <p:cViewPr varScale="1">
        <p:scale>
          <a:sx n="116" d="100"/>
          <a:sy n="116" d="100"/>
        </p:scale>
        <p:origin x="23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291223" cy="339710"/>
          </a:xfrm>
          <a:prstGeom prst="rect">
            <a:avLst/>
          </a:prstGeom>
        </p:spPr>
        <p:txBody>
          <a:bodyPr vert="horz" lIns="91824" tIns="45912" rIns="91824" bIns="45912" rtlCol="0"/>
          <a:lstStyle>
            <a:lvl1pPr algn="l">
              <a:defRPr sz="1100"/>
            </a:lvl1pPr>
          </a:lstStyle>
          <a:p>
            <a:endParaRPr kumimoji="1" lang="ja-JP" altLang="en-US"/>
          </a:p>
        </p:txBody>
      </p:sp>
      <p:sp>
        <p:nvSpPr>
          <p:cNvPr id="3" name="日付プレースホルダー 2"/>
          <p:cNvSpPr>
            <a:spLocks noGrp="1"/>
          </p:cNvSpPr>
          <p:nvPr>
            <p:ph type="dt" idx="1"/>
          </p:nvPr>
        </p:nvSpPr>
        <p:spPr>
          <a:xfrm>
            <a:off x="5609312" y="2"/>
            <a:ext cx="4291223" cy="339710"/>
          </a:xfrm>
          <a:prstGeom prst="rect">
            <a:avLst/>
          </a:prstGeom>
        </p:spPr>
        <p:txBody>
          <a:bodyPr vert="horz" lIns="91824" tIns="45912" rIns="91824" bIns="45912" rtlCol="0"/>
          <a:lstStyle>
            <a:lvl1pPr algn="r">
              <a:defRPr sz="1100"/>
            </a:lvl1pPr>
          </a:lstStyle>
          <a:p>
            <a:fld id="{C2C783C9-1A22-405F-B94C-74EA39DBD141}" type="datetimeFigureOut">
              <a:rPr kumimoji="1" lang="ja-JP" altLang="en-US" smtClean="0"/>
              <a:t>2020/3/19</a:t>
            </a:fld>
            <a:endParaRPr kumimoji="1" lang="ja-JP" altLang="en-US"/>
          </a:p>
        </p:txBody>
      </p:sp>
      <p:sp>
        <p:nvSpPr>
          <p:cNvPr id="4" name="スライド イメージ プレースホルダー 3"/>
          <p:cNvSpPr>
            <a:spLocks noGrp="1" noRot="1" noChangeAspect="1"/>
          </p:cNvSpPr>
          <p:nvPr>
            <p:ph type="sldImg" idx="2"/>
          </p:nvPr>
        </p:nvSpPr>
        <p:spPr>
          <a:xfrm>
            <a:off x="3336925" y="846138"/>
            <a:ext cx="3228975" cy="2284412"/>
          </a:xfrm>
          <a:prstGeom prst="rect">
            <a:avLst/>
          </a:prstGeom>
          <a:noFill/>
          <a:ln w="12700">
            <a:solidFill>
              <a:prstClr val="black"/>
            </a:solidFill>
          </a:ln>
        </p:spPr>
        <p:txBody>
          <a:bodyPr vert="horz" lIns="91824" tIns="45912" rIns="91824" bIns="45912" rtlCol="0" anchor="ctr"/>
          <a:lstStyle/>
          <a:p>
            <a:endParaRPr lang="ja-JP" altLang="en-US"/>
          </a:p>
        </p:txBody>
      </p:sp>
      <p:sp>
        <p:nvSpPr>
          <p:cNvPr id="5" name="ノート プレースホルダー 4"/>
          <p:cNvSpPr>
            <a:spLocks noGrp="1"/>
          </p:cNvSpPr>
          <p:nvPr>
            <p:ph type="body" sz="quarter" idx="3"/>
          </p:nvPr>
        </p:nvSpPr>
        <p:spPr>
          <a:xfrm>
            <a:off x="990283" y="3258397"/>
            <a:ext cx="7922260" cy="2665959"/>
          </a:xfrm>
          <a:prstGeom prst="rect">
            <a:avLst/>
          </a:prstGeom>
        </p:spPr>
        <p:txBody>
          <a:bodyPr vert="horz" lIns="91824" tIns="45912" rIns="91824" bIns="459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30982"/>
            <a:ext cx="4291223" cy="339709"/>
          </a:xfrm>
          <a:prstGeom prst="rect">
            <a:avLst/>
          </a:prstGeom>
        </p:spPr>
        <p:txBody>
          <a:bodyPr vert="horz" lIns="91824" tIns="45912" rIns="91824" bIns="4591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09312" y="6430982"/>
            <a:ext cx="4291223" cy="339709"/>
          </a:xfrm>
          <a:prstGeom prst="rect">
            <a:avLst/>
          </a:prstGeom>
        </p:spPr>
        <p:txBody>
          <a:bodyPr vert="horz" lIns="91824" tIns="45912" rIns="91824" bIns="45912" rtlCol="0" anchor="b"/>
          <a:lstStyle>
            <a:lvl1pPr algn="r">
              <a:defRPr sz="1100"/>
            </a:lvl1pPr>
          </a:lstStyle>
          <a:p>
            <a:fld id="{7ABA0D76-99D8-4A73-9353-328EFB4F5CE9}" type="slidenum">
              <a:rPr kumimoji="1" lang="ja-JP" altLang="en-US" smtClean="0"/>
              <a:t>‹#›</a:t>
            </a:fld>
            <a:endParaRPr kumimoji="1" lang="ja-JP" altLang="en-US"/>
          </a:p>
        </p:txBody>
      </p:sp>
    </p:spTree>
    <p:extLst>
      <p:ext uri="{BB962C8B-B14F-4D97-AF65-F5344CB8AC3E}">
        <p14:creationId xmlns:p14="http://schemas.microsoft.com/office/powerpoint/2010/main" val="120634308"/>
      </p:ext>
    </p:extLst>
  </p:cSld>
  <p:clrMap bg1="lt1" tx1="dk1" bg2="lt2" tx2="dk2" accent1="accent1" accent2="accent2" accent3="accent3" accent4="accent4" accent5="accent5" accent6="accent6" hlink="hlink" folHlink="folHlink"/>
  <p:notesStyle>
    <a:lvl1pPr marL="0" algn="l" defTabSz="1238892" rtl="0" eaLnBrk="1" latinLnBrk="0" hangingPunct="1">
      <a:defRPr kumimoji="1" sz="1626" kern="1200">
        <a:solidFill>
          <a:schemeClr val="tx1"/>
        </a:solidFill>
        <a:latin typeface="+mn-lt"/>
        <a:ea typeface="+mn-ea"/>
        <a:cs typeface="+mn-cs"/>
      </a:defRPr>
    </a:lvl1pPr>
    <a:lvl2pPr marL="619446" algn="l" defTabSz="1238892" rtl="0" eaLnBrk="1" latinLnBrk="0" hangingPunct="1">
      <a:defRPr kumimoji="1" sz="1626" kern="1200">
        <a:solidFill>
          <a:schemeClr val="tx1"/>
        </a:solidFill>
        <a:latin typeface="+mn-lt"/>
        <a:ea typeface="+mn-ea"/>
        <a:cs typeface="+mn-cs"/>
      </a:defRPr>
    </a:lvl2pPr>
    <a:lvl3pPr marL="1238892" algn="l" defTabSz="1238892" rtl="0" eaLnBrk="1" latinLnBrk="0" hangingPunct="1">
      <a:defRPr kumimoji="1" sz="1626" kern="1200">
        <a:solidFill>
          <a:schemeClr val="tx1"/>
        </a:solidFill>
        <a:latin typeface="+mn-lt"/>
        <a:ea typeface="+mn-ea"/>
        <a:cs typeface="+mn-cs"/>
      </a:defRPr>
    </a:lvl3pPr>
    <a:lvl4pPr marL="1858340" algn="l" defTabSz="1238892" rtl="0" eaLnBrk="1" latinLnBrk="0" hangingPunct="1">
      <a:defRPr kumimoji="1" sz="1626" kern="1200">
        <a:solidFill>
          <a:schemeClr val="tx1"/>
        </a:solidFill>
        <a:latin typeface="+mn-lt"/>
        <a:ea typeface="+mn-ea"/>
        <a:cs typeface="+mn-cs"/>
      </a:defRPr>
    </a:lvl4pPr>
    <a:lvl5pPr marL="2477786" algn="l" defTabSz="1238892" rtl="0" eaLnBrk="1" latinLnBrk="0" hangingPunct="1">
      <a:defRPr kumimoji="1" sz="1626" kern="1200">
        <a:solidFill>
          <a:schemeClr val="tx1"/>
        </a:solidFill>
        <a:latin typeface="+mn-lt"/>
        <a:ea typeface="+mn-ea"/>
        <a:cs typeface="+mn-cs"/>
      </a:defRPr>
    </a:lvl5pPr>
    <a:lvl6pPr marL="3097232" algn="l" defTabSz="1238892" rtl="0" eaLnBrk="1" latinLnBrk="0" hangingPunct="1">
      <a:defRPr kumimoji="1" sz="1626" kern="1200">
        <a:solidFill>
          <a:schemeClr val="tx1"/>
        </a:solidFill>
        <a:latin typeface="+mn-lt"/>
        <a:ea typeface="+mn-ea"/>
        <a:cs typeface="+mn-cs"/>
      </a:defRPr>
    </a:lvl6pPr>
    <a:lvl7pPr marL="3716678" algn="l" defTabSz="1238892" rtl="0" eaLnBrk="1" latinLnBrk="0" hangingPunct="1">
      <a:defRPr kumimoji="1" sz="1626" kern="1200">
        <a:solidFill>
          <a:schemeClr val="tx1"/>
        </a:solidFill>
        <a:latin typeface="+mn-lt"/>
        <a:ea typeface="+mn-ea"/>
        <a:cs typeface="+mn-cs"/>
      </a:defRPr>
    </a:lvl7pPr>
    <a:lvl8pPr marL="4336124" algn="l" defTabSz="1238892" rtl="0" eaLnBrk="1" latinLnBrk="0" hangingPunct="1">
      <a:defRPr kumimoji="1" sz="1626" kern="1200">
        <a:solidFill>
          <a:schemeClr val="tx1"/>
        </a:solidFill>
        <a:latin typeface="+mn-lt"/>
        <a:ea typeface="+mn-ea"/>
        <a:cs typeface="+mn-cs"/>
      </a:defRPr>
    </a:lvl8pPr>
    <a:lvl9pPr marL="4955572" algn="l" defTabSz="1238892" rtl="0" eaLnBrk="1" latinLnBrk="0" hangingPunct="1">
      <a:defRPr kumimoji="1"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ABA0D76-99D8-4A73-9353-328EFB4F5CE9}" type="slidenum">
              <a:rPr kumimoji="1" lang="ja-JP" altLang="en-US" smtClean="0"/>
              <a:t>1</a:t>
            </a:fld>
            <a:endParaRPr kumimoji="1" lang="ja-JP" altLang="en-US"/>
          </a:p>
        </p:txBody>
      </p:sp>
    </p:spTree>
    <p:extLst>
      <p:ext uri="{BB962C8B-B14F-4D97-AF65-F5344CB8AC3E}">
        <p14:creationId xmlns:p14="http://schemas.microsoft.com/office/powerpoint/2010/main" val="199275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ABA0D76-99D8-4A73-9353-328EFB4F5CE9}" type="slidenum">
              <a:rPr kumimoji="1" lang="ja-JP" altLang="en-US" smtClean="0"/>
              <a:t>2</a:t>
            </a:fld>
            <a:endParaRPr kumimoji="1" lang="ja-JP" altLang="en-US"/>
          </a:p>
        </p:txBody>
      </p:sp>
    </p:spTree>
    <p:extLst>
      <p:ext uri="{BB962C8B-B14F-4D97-AF65-F5344CB8AC3E}">
        <p14:creationId xmlns:p14="http://schemas.microsoft.com/office/powerpoint/2010/main" val="314495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9919" y="1749795"/>
            <a:ext cx="11339513" cy="3722335"/>
          </a:xfrm>
        </p:spPr>
        <p:txBody>
          <a:bodyPr anchor="b"/>
          <a:lstStyle>
            <a:lvl1pPr algn="ctr">
              <a:defRPr sz="7441"/>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89919" y="5615678"/>
            <a:ext cx="11339513" cy="2581379"/>
          </a:xfrm>
        </p:spPr>
        <p:txBody>
          <a:bodyPr/>
          <a:lstStyle>
            <a:lvl1pPr marL="0" indent="0" algn="ctr">
              <a:buNone/>
              <a:defRPr sz="2976"/>
            </a:lvl1pPr>
            <a:lvl2pPr marL="566974" indent="0" algn="ctr">
              <a:buNone/>
              <a:defRPr sz="2480"/>
            </a:lvl2pPr>
            <a:lvl3pPr marL="1133947" indent="0" algn="ctr">
              <a:buNone/>
              <a:defRPr sz="2232"/>
            </a:lvl3pPr>
            <a:lvl4pPr marL="1700921" indent="0" algn="ctr">
              <a:buNone/>
              <a:defRPr sz="1984"/>
            </a:lvl4pPr>
            <a:lvl5pPr marL="2267895" indent="0" algn="ctr">
              <a:buNone/>
              <a:defRPr sz="1984"/>
            </a:lvl5pPr>
            <a:lvl6pPr marL="2834869" indent="0" algn="ctr">
              <a:buNone/>
              <a:defRPr sz="1984"/>
            </a:lvl6pPr>
            <a:lvl7pPr marL="3401842" indent="0" algn="ctr">
              <a:buNone/>
              <a:defRPr sz="1984"/>
            </a:lvl7pPr>
            <a:lvl8pPr marL="3968816" indent="0" algn="ctr">
              <a:buNone/>
              <a:defRPr sz="1984"/>
            </a:lvl8pPr>
            <a:lvl9pPr marL="4535790" indent="0" algn="ctr">
              <a:buNone/>
              <a:defRPr sz="1984"/>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720063-D61E-4357-8D94-88ED591B8188}" type="datetime1">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1103184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9C5AA88-645B-478F-98A9-3832B5483F2D}" type="datetime1">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103967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819785" y="569240"/>
            <a:ext cx="3260110" cy="906081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39455" y="569240"/>
            <a:ext cx="9591338" cy="906081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92AA99-E9E1-4F73-8A64-9728C3B826DB}" type="datetime1">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63564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B76CCB-5AD4-498B-8F26-B8CACA2088B4}" type="datetime1">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279542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1581" y="2665530"/>
            <a:ext cx="13040439" cy="4447496"/>
          </a:xfrm>
        </p:spPr>
        <p:txBody>
          <a:bodyPr anchor="b"/>
          <a:lstStyle>
            <a:lvl1pPr>
              <a:defRPr sz="7441"/>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1581" y="7155102"/>
            <a:ext cx="13040439" cy="2338833"/>
          </a:xfrm>
        </p:spPr>
        <p:txBody>
          <a:bodyPr/>
          <a:lstStyle>
            <a:lvl1pPr marL="0" indent="0">
              <a:buNone/>
              <a:defRPr sz="2976">
                <a:solidFill>
                  <a:schemeClr val="tx1">
                    <a:tint val="75000"/>
                  </a:schemeClr>
                </a:solidFill>
              </a:defRPr>
            </a:lvl1pPr>
            <a:lvl2pPr marL="566974" indent="0">
              <a:buNone/>
              <a:defRPr sz="2480">
                <a:solidFill>
                  <a:schemeClr val="tx1">
                    <a:tint val="75000"/>
                  </a:schemeClr>
                </a:solidFill>
              </a:defRPr>
            </a:lvl2pPr>
            <a:lvl3pPr marL="1133947" indent="0">
              <a:buNone/>
              <a:defRPr sz="2232">
                <a:solidFill>
                  <a:schemeClr val="tx1">
                    <a:tint val="75000"/>
                  </a:schemeClr>
                </a:solidFill>
              </a:defRPr>
            </a:lvl3pPr>
            <a:lvl4pPr marL="1700921" indent="0">
              <a:buNone/>
              <a:defRPr sz="1984">
                <a:solidFill>
                  <a:schemeClr val="tx1">
                    <a:tint val="75000"/>
                  </a:schemeClr>
                </a:solidFill>
              </a:defRPr>
            </a:lvl4pPr>
            <a:lvl5pPr marL="2267895" indent="0">
              <a:buNone/>
              <a:defRPr sz="1984">
                <a:solidFill>
                  <a:schemeClr val="tx1">
                    <a:tint val="75000"/>
                  </a:schemeClr>
                </a:solidFill>
              </a:defRPr>
            </a:lvl5pPr>
            <a:lvl6pPr marL="2834869" indent="0">
              <a:buNone/>
              <a:defRPr sz="1984">
                <a:solidFill>
                  <a:schemeClr val="tx1">
                    <a:tint val="75000"/>
                  </a:schemeClr>
                </a:solidFill>
              </a:defRPr>
            </a:lvl6pPr>
            <a:lvl7pPr marL="3401842" indent="0">
              <a:buNone/>
              <a:defRPr sz="1984">
                <a:solidFill>
                  <a:schemeClr val="tx1">
                    <a:tint val="75000"/>
                  </a:schemeClr>
                </a:solidFill>
              </a:defRPr>
            </a:lvl7pPr>
            <a:lvl8pPr marL="3968816" indent="0">
              <a:buNone/>
              <a:defRPr sz="1984">
                <a:solidFill>
                  <a:schemeClr val="tx1">
                    <a:tint val="75000"/>
                  </a:schemeClr>
                </a:solidFill>
              </a:defRPr>
            </a:lvl8pPr>
            <a:lvl9pPr marL="4535790" indent="0">
              <a:buNone/>
              <a:defRPr sz="1984">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F5A6EB-E3E3-43C5-959F-D7C6559CAC89}" type="datetime1">
              <a:rPr kumimoji="1" lang="ja-JP" altLang="en-US" smtClean="0"/>
              <a:t>2020/3/19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316717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39455" y="2846200"/>
            <a:ext cx="6425724"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54171" y="2846200"/>
            <a:ext cx="6425724" cy="678385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6D2114-DEA3-444B-B78C-54366A77B12A}" type="datetime1">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33266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569241"/>
            <a:ext cx="13040439" cy="206659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41425" y="2620980"/>
            <a:ext cx="63961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041425" y="3905482"/>
            <a:ext cx="6396193"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54171" y="2620980"/>
            <a:ext cx="64276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54171" y="3905482"/>
            <a:ext cx="6427693" cy="574437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30FA1C-1F3E-4DBC-A54A-AF93C2CAECFE}" type="datetime1">
              <a:rPr kumimoji="1" lang="ja-JP" altLang="en-US" smtClean="0"/>
              <a:t>2020/3/19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426903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AD7126-D263-4B06-8182-213131316360}" type="datetime1">
              <a:rPr kumimoji="1" lang="ja-JP" altLang="en-US" smtClean="0"/>
              <a:t>2020/3/19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272976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95730E-FFD0-4487-A1AC-D1A56F8E1ADC}" type="datetime1">
              <a:rPr kumimoji="1" lang="ja-JP" altLang="en-US" smtClean="0"/>
              <a:t>2020/3/19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380556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712788"/>
            <a:ext cx="4876383" cy="2494756"/>
          </a:xfrm>
        </p:spPr>
        <p:txBody>
          <a:bodyPr anchor="b"/>
          <a:lstStyle>
            <a:lvl1pPr>
              <a:defRPr sz="3968"/>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427693" y="1539424"/>
            <a:ext cx="7654171" cy="7598117"/>
          </a:xfrm>
        </p:spPr>
        <p:txBody>
          <a:bodyPr/>
          <a:lstStyle>
            <a:lvl1pPr>
              <a:defRPr sz="3968"/>
            </a:lvl1pPr>
            <a:lvl2pPr>
              <a:defRPr sz="3472"/>
            </a:lvl2pPr>
            <a:lvl3pPr>
              <a:defRPr sz="2976"/>
            </a:lvl3pPr>
            <a:lvl4pPr>
              <a:defRPr sz="2480"/>
            </a:lvl4pPr>
            <a:lvl5pPr>
              <a:defRPr sz="2480"/>
            </a:lvl5pPr>
            <a:lvl6pPr>
              <a:defRPr sz="2480"/>
            </a:lvl6pPr>
            <a:lvl7pPr>
              <a:defRPr sz="2480"/>
            </a:lvl7pPr>
            <a:lvl8pPr>
              <a:defRPr sz="2480"/>
            </a:lvl8pPr>
            <a:lvl9pPr>
              <a:defRPr sz="248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BD5E9C-CBF2-424B-B596-534009906809}" type="datetime1">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160044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041425" y="712788"/>
            <a:ext cx="4876383" cy="2494756"/>
          </a:xfrm>
        </p:spPr>
        <p:txBody>
          <a:bodyPr anchor="b"/>
          <a:lstStyle>
            <a:lvl1pPr>
              <a:defRPr sz="3968"/>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6427693" y="1539424"/>
            <a:ext cx="7654171" cy="7598117"/>
          </a:xfrm>
        </p:spPr>
        <p:txBody>
          <a:bodyPr/>
          <a:lstStyle>
            <a:lvl1pPr marL="0" indent="0">
              <a:buNone/>
              <a:defRPr sz="3968"/>
            </a:lvl1pPr>
            <a:lvl2pPr marL="566974" indent="0">
              <a:buNone/>
              <a:defRPr sz="3472"/>
            </a:lvl2pPr>
            <a:lvl3pPr marL="1133947" indent="0">
              <a:buNone/>
              <a:defRPr sz="2976"/>
            </a:lvl3pPr>
            <a:lvl4pPr marL="1700921" indent="0">
              <a:buNone/>
              <a:defRPr sz="2480"/>
            </a:lvl4pPr>
            <a:lvl5pPr marL="2267895" indent="0">
              <a:buNone/>
              <a:defRPr sz="2480"/>
            </a:lvl5pPr>
            <a:lvl6pPr marL="2834869" indent="0">
              <a:buNone/>
              <a:defRPr sz="2480"/>
            </a:lvl6pPr>
            <a:lvl7pPr marL="3401842" indent="0">
              <a:buNone/>
              <a:defRPr sz="2480"/>
            </a:lvl7pPr>
            <a:lvl8pPr marL="3968816" indent="0">
              <a:buNone/>
              <a:defRPr sz="2480"/>
            </a:lvl8pPr>
            <a:lvl9pPr marL="4535790" indent="0">
              <a:buNone/>
              <a:defRPr sz="2480"/>
            </a:lvl9pPr>
          </a:lstStyle>
          <a:p>
            <a:endParaRPr kumimoji="1" lang="ja-JP" altLang="en-US"/>
          </a:p>
        </p:txBody>
      </p:sp>
      <p:sp>
        <p:nvSpPr>
          <p:cNvPr id="4" name="テキスト プレースホルダー 3"/>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7BE315-3C4E-4038-8F15-593D90BFEC52}" type="datetime1">
              <a:rPr kumimoji="1" lang="ja-JP" altLang="en-US" smtClean="0"/>
              <a:t>2020/3/19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1418496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39456" y="569241"/>
            <a:ext cx="13040439" cy="206659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039455" y="9909727"/>
            <a:ext cx="3401854" cy="569240"/>
          </a:xfrm>
          <a:prstGeom prst="rect">
            <a:avLst/>
          </a:prstGeom>
        </p:spPr>
        <p:txBody>
          <a:bodyPr vert="horz" lIns="91440" tIns="45720" rIns="91440" bIns="45720" rtlCol="0" anchor="ctr"/>
          <a:lstStyle>
            <a:lvl1pPr algn="l">
              <a:defRPr sz="1488">
                <a:solidFill>
                  <a:schemeClr val="tx1">
                    <a:tint val="75000"/>
                  </a:schemeClr>
                </a:solidFill>
              </a:defRPr>
            </a:lvl1pPr>
          </a:lstStyle>
          <a:p>
            <a:fld id="{F55498B6-51E9-42E1-A757-8E99D021F36B}" type="datetime1">
              <a:rPr kumimoji="1" lang="ja-JP" altLang="en-US" smtClean="0"/>
              <a:t>2020/3/19</a:t>
            </a:fld>
            <a:endParaRPr kumimoji="1" lang="ja-JP" altLang="en-US"/>
          </a:p>
        </p:txBody>
      </p:sp>
      <p:sp>
        <p:nvSpPr>
          <p:cNvPr id="5" name="フッター プレースホルダー 4"/>
          <p:cNvSpPr>
            <a:spLocks noGrp="1"/>
          </p:cNvSpPr>
          <p:nvPr>
            <p:ph type="ftr" sz="quarter" idx="3"/>
          </p:nvPr>
        </p:nvSpPr>
        <p:spPr>
          <a:xfrm>
            <a:off x="5008285" y="9909727"/>
            <a:ext cx="5102781" cy="569240"/>
          </a:xfrm>
          <a:prstGeom prst="rect">
            <a:avLst/>
          </a:prstGeom>
        </p:spPr>
        <p:txBody>
          <a:bodyPr vert="horz" lIns="91440" tIns="45720" rIns="91440" bIns="45720" rtlCol="0" anchor="ctr"/>
          <a:lstStyle>
            <a:lvl1pPr algn="ctr">
              <a:defRPr sz="148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678041" y="9909727"/>
            <a:ext cx="3401854" cy="569240"/>
          </a:xfrm>
          <a:prstGeom prst="rect">
            <a:avLst/>
          </a:prstGeom>
        </p:spPr>
        <p:txBody>
          <a:bodyPr vert="horz" lIns="91440" tIns="45720" rIns="91440" bIns="45720" rtlCol="0" anchor="ctr"/>
          <a:lstStyle>
            <a:lvl1pPr algn="r">
              <a:defRPr sz="1488">
                <a:solidFill>
                  <a:schemeClr val="tx1">
                    <a:tint val="75000"/>
                  </a:schemeClr>
                </a:solidFill>
              </a:defRPr>
            </a:lvl1pPr>
          </a:lstStyle>
          <a:p>
            <a:fld id="{31718242-5698-4D4C-8A75-11D2003AB9C3}" type="slidenum">
              <a:rPr kumimoji="1" lang="ja-JP" altLang="en-US" smtClean="0"/>
              <a:t>‹#›</a:t>
            </a:fld>
            <a:endParaRPr kumimoji="1" lang="ja-JP" altLang="en-US"/>
          </a:p>
        </p:txBody>
      </p:sp>
    </p:spTree>
    <p:extLst>
      <p:ext uri="{BB962C8B-B14F-4D97-AF65-F5344CB8AC3E}">
        <p14:creationId xmlns:p14="http://schemas.microsoft.com/office/powerpoint/2010/main" val="7003818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p:titleStyle>
    <p:bodyStyle>
      <a:lvl1pPr marL="283487" indent="-283487" algn="l" defTabSz="1133947" rtl="0" eaLnBrk="1" latinLnBrk="0" hangingPunct="1">
        <a:lnSpc>
          <a:spcPct val="90000"/>
        </a:lnSpc>
        <a:spcBef>
          <a:spcPts val="1240"/>
        </a:spcBef>
        <a:buFont typeface="Arial" panose="020B0604020202020204" pitchFamily="34" charset="0"/>
        <a:buChar char="•"/>
        <a:defRPr kumimoji="1" sz="3472" kern="1200">
          <a:solidFill>
            <a:schemeClr val="tx1"/>
          </a:solidFill>
          <a:latin typeface="+mn-lt"/>
          <a:ea typeface="+mn-ea"/>
          <a:cs typeface="+mn-cs"/>
        </a:defRPr>
      </a:lvl1pPr>
      <a:lvl2pPr marL="850461" indent="-283487" algn="l" defTabSz="1133947" rtl="0" eaLnBrk="1" latinLnBrk="0" hangingPunct="1">
        <a:lnSpc>
          <a:spcPct val="90000"/>
        </a:lnSpc>
        <a:spcBef>
          <a:spcPts val="620"/>
        </a:spcBef>
        <a:buFont typeface="Arial" panose="020B0604020202020204" pitchFamily="34" charset="0"/>
        <a:buChar char="•"/>
        <a:defRPr kumimoji="1" sz="2976" kern="1200">
          <a:solidFill>
            <a:schemeClr val="tx1"/>
          </a:solidFill>
          <a:latin typeface="+mn-lt"/>
          <a:ea typeface="+mn-ea"/>
          <a:cs typeface="+mn-cs"/>
        </a:defRPr>
      </a:lvl2pPr>
      <a:lvl3pPr marL="1417434" indent="-283487" algn="l" defTabSz="1133947" rtl="0" eaLnBrk="1" latinLnBrk="0" hangingPunct="1">
        <a:lnSpc>
          <a:spcPct val="90000"/>
        </a:lnSpc>
        <a:spcBef>
          <a:spcPts val="620"/>
        </a:spcBef>
        <a:buFont typeface="Arial" panose="020B0604020202020204" pitchFamily="34" charset="0"/>
        <a:buChar char="•"/>
        <a:defRPr kumimoji="1" sz="2480" kern="1200">
          <a:solidFill>
            <a:schemeClr val="tx1"/>
          </a:solidFill>
          <a:latin typeface="+mn-lt"/>
          <a:ea typeface="+mn-ea"/>
          <a:cs typeface="+mn-cs"/>
        </a:defRPr>
      </a:lvl3pPr>
      <a:lvl4pPr marL="1984408"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4pPr>
      <a:lvl5pPr marL="2551382"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5pPr>
      <a:lvl6pPr marL="3118355"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6pPr>
      <a:lvl7pPr marL="3685329"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7pPr>
      <a:lvl8pPr marL="4252303"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8pPr>
      <a:lvl9pPr marL="4819277" indent="-283487" algn="l" defTabSz="1133947" rtl="0" eaLnBrk="1" latinLnBrk="0" hangingPunct="1">
        <a:lnSpc>
          <a:spcPct val="90000"/>
        </a:lnSpc>
        <a:spcBef>
          <a:spcPts val="620"/>
        </a:spcBef>
        <a:buFont typeface="Arial" panose="020B0604020202020204" pitchFamily="34" charset="0"/>
        <a:buChar char="•"/>
        <a:defRPr kumimoji="1" sz="2232" kern="1200">
          <a:solidFill>
            <a:schemeClr val="tx1"/>
          </a:solidFill>
          <a:latin typeface="+mn-lt"/>
          <a:ea typeface="+mn-ea"/>
          <a:cs typeface="+mn-cs"/>
        </a:defRPr>
      </a:lvl9pPr>
    </p:bodyStyle>
    <p:otherStyle>
      <a:defPPr>
        <a:defRPr lang="ja-JP"/>
      </a:defPPr>
      <a:lvl1pPr marL="0" algn="l" defTabSz="1133947" rtl="0" eaLnBrk="1" latinLnBrk="0" hangingPunct="1">
        <a:defRPr kumimoji="1" sz="2232" kern="1200">
          <a:solidFill>
            <a:schemeClr val="tx1"/>
          </a:solidFill>
          <a:latin typeface="+mn-lt"/>
          <a:ea typeface="+mn-ea"/>
          <a:cs typeface="+mn-cs"/>
        </a:defRPr>
      </a:lvl1pPr>
      <a:lvl2pPr marL="566974" algn="l" defTabSz="1133947" rtl="0" eaLnBrk="1" latinLnBrk="0" hangingPunct="1">
        <a:defRPr kumimoji="1" sz="2232" kern="1200">
          <a:solidFill>
            <a:schemeClr val="tx1"/>
          </a:solidFill>
          <a:latin typeface="+mn-lt"/>
          <a:ea typeface="+mn-ea"/>
          <a:cs typeface="+mn-cs"/>
        </a:defRPr>
      </a:lvl2pPr>
      <a:lvl3pPr marL="1133947" algn="l" defTabSz="1133947" rtl="0" eaLnBrk="1" latinLnBrk="0" hangingPunct="1">
        <a:defRPr kumimoji="1" sz="2232" kern="1200">
          <a:solidFill>
            <a:schemeClr val="tx1"/>
          </a:solidFill>
          <a:latin typeface="+mn-lt"/>
          <a:ea typeface="+mn-ea"/>
          <a:cs typeface="+mn-cs"/>
        </a:defRPr>
      </a:lvl3pPr>
      <a:lvl4pPr marL="1700921" algn="l" defTabSz="1133947" rtl="0" eaLnBrk="1" latinLnBrk="0" hangingPunct="1">
        <a:defRPr kumimoji="1" sz="2232" kern="1200">
          <a:solidFill>
            <a:schemeClr val="tx1"/>
          </a:solidFill>
          <a:latin typeface="+mn-lt"/>
          <a:ea typeface="+mn-ea"/>
          <a:cs typeface="+mn-cs"/>
        </a:defRPr>
      </a:lvl4pPr>
      <a:lvl5pPr marL="2267895" algn="l" defTabSz="1133947" rtl="0" eaLnBrk="1" latinLnBrk="0" hangingPunct="1">
        <a:defRPr kumimoji="1" sz="2232" kern="1200">
          <a:solidFill>
            <a:schemeClr val="tx1"/>
          </a:solidFill>
          <a:latin typeface="+mn-lt"/>
          <a:ea typeface="+mn-ea"/>
          <a:cs typeface="+mn-cs"/>
        </a:defRPr>
      </a:lvl5pPr>
      <a:lvl6pPr marL="2834869" algn="l" defTabSz="1133947" rtl="0" eaLnBrk="1" latinLnBrk="0" hangingPunct="1">
        <a:defRPr kumimoji="1" sz="2232" kern="1200">
          <a:solidFill>
            <a:schemeClr val="tx1"/>
          </a:solidFill>
          <a:latin typeface="+mn-lt"/>
          <a:ea typeface="+mn-ea"/>
          <a:cs typeface="+mn-cs"/>
        </a:defRPr>
      </a:lvl6pPr>
      <a:lvl7pPr marL="3401842" algn="l" defTabSz="1133947" rtl="0" eaLnBrk="1" latinLnBrk="0" hangingPunct="1">
        <a:defRPr kumimoji="1" sz="2232" kern="1200">
          <a:solidFill>
            <a:schemeClr val="tx1"/>
          </a:solidFill>
          <a:latin typeface="+mn-lt"/>
          <a:ea typeface="+mn-ea"/>
          <a:cs typeface="+mn-cs"/>
        </a:defRPr>
      </a:lvl7pPr>
      <a:lvl8pPr marL="3968816" algn="l" defTabSz="1133947" rtl="0" eaLnBrk="1" latinLnBrk="0" hangingPunct="1">
        <a:defRPr kumimoji="1" sz="2232" kern="1200">
          <a:solidFill>
            <a:schemeClr val="tx1"/>
          </a:solidFill>
          <a:latin typeface="+mn-lt"/>
          <a:ea typeface="+mn-ea"/>
          <a:cs typeface="+mn-cs"/>
        </a:defRPr>
      </a:lvl8pPr>
      <a:lvl9pPr marL="4535790" algn="l" defTabSz="1133947" rtl="0" eaLnBrk="1" latinLnBrk="0" hangingPunct="1">
        <a:defRPr kumimoji="1" sz="22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emf"/><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グループ化 65"/>
          <p:cNvGrpSpPr/>
          <p:nvPr/>
        </p:nvGrpSpPr>
        <p:grpSpPr>
          <a:xfrm>
            <a:off x="175420" y="126700"/>
            <a:ext cx="14760575" cy="10440000"/>
            <a:chOff x="179388" y="129114"/>
            <a:chExt cx="14760575" cy="10440000"/>
          </a:xfrm>
        </p:grpSpPr>
        <p:sp>
          <p:nvSpPr>
            <p:cNvPr id="72" name="タイトル 7"/>
            <p:cNvSpPr txBox="1">
              <a:spLocks/>
            </p:cNvSpPr>
            <p:nvPr/>
          </p:nvSpPr>
          <p:spPr>
            <a:xfrm>
              <a:off x="179963" y="129114"/>
              <a:ext cx="14760000" cy="10440000"/>
            </a:xfrm>
            <a:prstGeom prst="rect">
              <a:avLst/>
            </a:prstGeom>
            <a:no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2800"/>
                </a:lnSpc>
              </a:pPr>
              <a:endParaRPr lang="ja-JP" altLang="en-US" sz="2000" b="1" dirty="0">
                <a:solidFill>
                  <a:schemeClr val="bg1"/>
                </a:solidFill>
                <a:latin typeface="メイリオ" panose="020B0604030504040204" pitchFamily="50" charset="-128"/>
                <a:ea typeface="メイリオ" panose="020B0604030504040204" pitchFamily="50" charset="-128"/>
              </a:endParaRPr>
            </a:p>
          </p:txBody>
        </p:sp>
        <p:cxnSp>
          <p:nvCxnSpPr>
            <p:cNvPr id="73" name="直線コネクタ 72"/>
            <p:cNvCxnSpPr/>
            <p:nvPr/>
          </p:nvCxnSpPr>
          <p:spPr>
            <a:xfrm>
              <a:off x="7559675" y="536366"/>
              <a:ext cx="0" cy="97920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タイトル 7"/>
            <p:cNvSpPr txBox="1">
              <a:spLocks/>
            </p:cNvSpPr>
            <p:nvPr/>
          </p:nvSpPr>
          <p:spPr>
            <a:xfrm>
              <a:off x="179388" y="129114"/>
              <a:ext cx="14760000" cy="432000"/>
            </a:xfrm>
            <a:prstGeom prst="rect">
              <a:avLst/>
            </a:prstGeom>
            <a:solidFill>
              <a:schemeClr val="accent1">
                <a:lumMod val="75000"/>
              </a:schemeClr>
            </a:solid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2800"/>
                </a:lnSpc>
              </a:pPr>
              <a:r>
                <a:rPr lang="ja-JP" altLang="en-US" sz="2000" b="1" dirty="0" smtClean="0">
                  <a:solidFill>
                    <a:schemeClr val="bg1"/>
                  </a:solidFill>
                  <a:latin typeface="メイリオ" panose="020B0604030504040204" pitchFamily="50" charset="-128"/>
                  <a:ea typeface="メイリオ" panose="020B0604030504040204" pitchFamily="50" charset="-128"/>
                </a:rPr>
                <a:t>香 美 町 空 家 等 対 策 計 画 </a:t>
              </a:r>
              <a:r>
                <a:rPr lang="en-US" altLang="ja-JP" sz="2000" b="1" dirty="0" smtClean="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概要版</a:t>
              </a:r>
              <a:r>
                <a:rPr lang="en-US" altLang="ja-JP" sz="2000" b="1" dirty="0" smtClean="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pSp>
      <p:cxnSp>
        <p:nvCxnSpPr>
          <p:cNvPr id="131" name="直線コネクタ 130"/>
          <p:cNvCxnSpPr/>
          <p:nvPr/>
        </p:nvCxnSpPr>
        <p:spPr>
          <a:xfrm>
            <a:off x="7559674" y="546999"/>
            <a:ext cx="0" cy="979200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7" name="タイトル 7"/>
          <p:cNvSpPr txBox="1">
            <a:spLocks/>
          </p:cNvSpPr>
          <p:nvPr/>
        </p:nvSpPr>
        <p:spPr>
          <a:xfrm>
            <a:off x="175995" y="10278700"/>
            <a:ext cx="14760000" cy="288000"/>
          </a:xfrm>
          <a:prstGeom prst="rect">
            <a:avLst/>
          </a:prstGeom>
          <a:solidFill>
            <a:schemeClr val="accent1">
              <a:lumMod val="40000"/>
              <a:lumOff val="60000"/>
            </a:schemeClr>
          </a:solid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1800"/>
              </a:lnSpc>
            </a:pPr>
            <a:r>
              <a:rPr lang="ja-JP" altLang="en-US" sz="1200" dirty="0">
                <a:latin typeface="メイリオ" panose="020B0604030504040204" pitchFamily="50" charset="-128"/>
                <a:ea typeface="メイリオ" panose="020B0604030504040204" pitchFamily="50" charset="-128"/>
              </a:rPr>
              <a:t>＜空家に関する総合的な相談窓口＞　</a:t>
            </a:r>
            <a:r>
              <a:rPr lang="ja-JP" altLang="en-US" sz="1200" dirty="0" smtClean="0">
                <a:latin typeface="メイリオ" panose="020B0604030504040204" pitchFamily="50" charset="-128"/>
                <a:ea typeface="メイリオ" panose="020B0604030504040204" pitchFamily="50" charset="-128"/>
              </a:rPr>
              <a:t>香美町 企画課 空家対策担当</a:t>
            </a:r>
            <a:r>
              <a:rPr lang="ja-JP" altLang="en-US" sz="1200" dirty="0">
                <a:latin typeface="メイリオ" panose="020B0604030504040204" pitchFamily="50" charset="-128"/>
                <a:ea typeface="メイリオ" panose="020B0604030504040204" pitchFamily="50" charset="-128"/>
              </a:rPr>
              <a:t>　　電話番号：０７９６－３６－１９６２（直通）　</a:t>
            </a:r>
            <a:r>
              <a:rPr lang="ja-JP" altLang="en-US" sz="1200" dirty="0" smtClean="0">
                <a:latin typeface="メイリオ" panose="020B0604030504040204" pitchFamily="50" charset="-128"/>
                <a:ea typeface="メイリオ" panose="020B0604030504040204" pitchFamily="50" charset="-128"/>
              </a:rPr>
              <a:t>メール：</a:t>
            </a:r>
            <a:r>
              <a:rPr lang="en-US" altLang="ja-JP" sz="1200" dirty="0" smtClean="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kikaku@town.mikata-kami.lg.jp</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7649532" y="4958715"/>
            <a:ext cx="7200000" cy="1182408"/>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lIns="180000" tIns="108000" rIns="180000" bIns="108000" rtlCol="0" anchor="t"/>
          <a:lstStyle/>
          <a:p>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空家等対策の視点</a:t>
            </a:r>
            <a:endParaRPr lang="en-US" altLang="ja-JP" sz="1200" b="1" u="sng" dirty="0" smtClean="0">
              <a:solidFill>
                <a:schemeClr val="accent1">
                  <a:lumMod val="75000"/>
                </a:schemeClr>
              </a:solidFill>
              <a:latin typeface="メイリオ" panose="020B0604030504040204" pitchFamily="50" charset="-128"/>
              <a:ea typeface="メイリオ" panose="020B0604030504040204" pitchFamily="50" charset="-128"/>
            </a:endParaRPr>
          </a:p>
          <a:p>
            <a:pPr>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本町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は、所有者等による自主的な空家等の維持管理・活用・除却等を促すとともに、町、空家等の所有者等、関係団体等が協働して取り組むことにより、安全で安心なまちづくりの推進と良好な生活環境の保全を目指します</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buClr>
                <a:schemeClr val="accent5"/>
              </a:buClr>
            </a:pP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buClr>
                <a:schemeClr val="accent5"/>
              </a:buClr>
            </a:pPr>
            <a:r>
              <a:rPr lang="ja-JP" altLang="en-US" sz="1200" b="1" u="sng" dirty="0">
                <a:solidFill>
                  <a:schemeClr val="accent1">
                    <a:lumMod val="75000"/>
                  </a:schemeClr>
                </a:solidFill>
                <a:latin typeface="メイリオ" panose="020B0604030504040204" pitchFamily="50" charset="-128"/>
                <a:ea typeface="メイリオ" panose="020B0604030504040204" pitchFamily="50" charset="-128"/>
              </a:rPr>
              <a:t>空家等対策の基本方針</a:t>
            </a:r>
            <a:endParaRPr lang="en-US" altLang="ja-JP" sz="1200" b="1" u="sng" dirty="0">
              <a:solidFill>
                <a:schemeClr val="accent1">
                  <a:lumMod val="75000"/>
                </a:schemeClr>
              </a:solidFill>
              <a:latin typeface="メイリオ" panose="020B0604030504040204" pitchFamily="50" charset="-128"/>
              <a:ea typeface="メイリオ" panose="020B0604030504040204" pitchFamily="50" charset="-128"/>
            </a:endParaRPr>
          </a:p>
          <a:p>
            <a:pPr>
              <a:spcBef>
                <a:spcPts val="600"/>
              </a:spcBef>
              <a:buClr>
                <a:schemeClr val="accent5"/>
              </a:buClr>
            </a:pP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spcBef>
                <a:spcPts val="600"/>
              </a:spcBef>
              <a:buClr>
                <a:schemeClr val="accent5"/>
              </a:buClr>
              <a:buFont typeface="Wingdings" panose="05000000000000000000" pitchFamily="2" charset="2"/>
              <a:buChar char="l"/>
            </a:pP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5" name="正方形/長方形 54"/>
          <p:cNvSpPr/>
          <p:nvPr/>
        </p:nvSpPr>
        <p:spPr>
          <a:xfrm>
            <a:off x="292556" y="1133474"/>
            <a:ext cx="3888000" cy="3234577"/>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lIns="180000" tIns="72000" rIns="180000" bIns="108000" rtlCol="0" anchor="t"/>
          <a:lstStyle/>
          <a:p>
            <a:pPr algn="just">
              <a:spcBef>
                <a:spcPts val="600"/>
              </a:spcBef>
              <a:buClr>
                <a:schemeClr val="accent2"/>
              </a:buClr>
            </a:pPr>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計画</a:t>
            </a:r>
            <a:r>
              <a:rPr lang="ja-JP" altLang="en-US" sz="1200" b="1" u="sng" dirty="0">
                <a:solidFill>
                  <a:schemeClr val="accent1">
                    <a:lumMod val="75000"/>
                  </a:schemeClr>
                </a:solidFill>
                <a:latin typeface="メイリオ" panose="020B0604030504040204" pitchFamily="50" charset="-128"/>
                <a:ea typeface="メイリオ" panose="020B0604030504040204" pitchFamily="50" charset="-128"/>
              </a:rPr>
              <a:t>の背景と目的</a:t>
            </a:r>
            <a:endParaRPr lang="en-US" altLang="ja-JP" sz="1200" b="1" u="sng"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3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少子</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高齢化</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の進展に</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よる人口減少時代を迎え</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、全国的に空家等が年々増加しています。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問題の解決策として、国は「</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空家等対策の推進に関する特別措置法」（平成</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26</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年法律第</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127</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号。以下</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「法</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」という。）</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を施行しました。</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本町は「香美町空家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等対策計画</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」を策定し、空家等に</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関する対策を総合的かつ計画的</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に推進していきます。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2"/>
              </a:buClr>
            </a:pPr>
            <a:r>
              <a:rPr lang="ja-JP" altLang="en-US" sz="1200" b="1" u="sng" dirty="0">
                <a:solidFill>
                  <a:schemeClr val="accent1">
                    <a:lumMod val="75000"/>
                  </a:schemeClr>
                </a:solidFill>
                <a:latin typeface="メイリオ" panose="020B0604030504040204" pitchFamily="50" charset="-128"/>
                <a:ea typeface="メイリオ" panose="020B0604030504040204" pitchFamily="50" charset="-128"/>
              </a:rPr>
              <a:t>計画の概要</a:t>
            </a:r>
            <a:endParaRPr lang="en-US" altLang="ja-JP" sz="1200" b="1" u="sng" dirty="0">
              <a:solidFill>
                <a:schemeClr val="accent1">
                  <a:lumMod val="75000"/>
                </a:schemeClr>
              </a:solidFill>
              <a:latin typeface="メイリオ" panose="020B0604030504040204" pitchFamily="50" charset="-128"/>
              <a:ea typeface="メイリオ" panose="020B0604030504040204" pitchFamily="50" charset="-128"/>
            </a:endParaRPr>
          </a:p>
          <a:p>
            <a:pPr marL="228600" indent="-228600" algn="just">
              <a:spcBef>
                <a:spcPts val="300"/>
              </a:spcBef>
              <a:buClr>
                <a:schemeClr val="accent5"/>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計画</a:t>
            </a:r>
            <a:r>
              <a:rPr lang="ja-JP" altLang="en-US" sz="11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位置づけ</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右図（</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）参照</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計画期間</a:t>
            </a:r>
            <a:r>
              <a:rPr lang="ja-JP" altLang="en-US" sz="11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令和</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2020</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2024</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）年度</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5</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年間</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計画の対象地区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香美町</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全域</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対象とする</a:t>
            </a: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空家等</a:t>
            </a:r>
            <a:endParaRPr lang="en-US" altLang="ja-JP"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buClr>
                <a:schemeClr val="accent2"/>
              </a:buClr>
            </a:pPr>
            <a:r>
              <a:rPr lang="ja-JP" altLang="en-US" sz="11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「空家等」（空家法第２条第１項に規定）</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buClr>
                <a:schemeClr val="accent2"/>
              </a:buClr>
            </a:pP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「特定空家等」（空家法第２条第２項に規定）</a:t>
            </a:r>
            <a:endParaRPr lang="en-US" altLang="ja-JP" sz="1100" b="1" kern="100" dirty="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4" name="正方形/長方形 83"/>
          <p:cNvSpPr/>
          <p:nvPr/>
        </p:nvSpPr>
        <p:spPr>
          <a:xfrm>
            <a:off x="292556" y="709200"/>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54000" bIns="36000" rtlCol="0" anchor="ctr" anchorCtr="0"/>
          <a:lstStyle/>
          <a:p>
            <a:pPr fontAlgn="base">
              <a:lnSpc>
                <a:spcPts val="2400"/>
              </a:lnSpc>
            </a:pP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第１章　計画策定の趣旨</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7" name="Rectangle 24"/>
          <p:cNvSpPr>
            <a:spLocks noChangeArrowheads="1"/>
          </p:cNvSpPr>
          <p:nvPr/>
        </p:nvSpPr>
        <p:spPr bwMode="auto">
          <a:xfrm>
            <a:off x="0" y="457200"/>
            <a:ext cx="151193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p>
        </p:txBody>
      </p:sp>
      <p:sp>
        <p:nvSpPr>
          <p:cNvPr id="113" name="正方形/長方形 112"/>
          <p:cNvSpPr/>
          <p:nvPr/>
        </p:nvSpPr>
        <p:spPr>
          <a:xfrm>
            <a:off x="4576993" y="1224639"/>
            <a:ext cx="2430379"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計画の位置づけ</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5" name="正方形/長方形 114"/>
          <p:cNvSpPr/>
          <p:nvPr/>
        </p:nvSpPr>
        <p:spPr>
          <a:xfrm>
            <a:off x="282032" y="4961455"/>
            <a:ext cx="3600000" cy="5311049"/>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lIns="180000" tIns="108000" rIns="180000" bIns="108000" rtlCol="0" anchor="t"/>
          <a:lstStyle/>
          <a:p>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本町の特性について</a:t>
            </a:r>
            <a:endParaRPr lang="en-US" altLang="ja-JP" sz="1200" b="1" u="sng" dirty="0" smtClean="0">
              <a:solidFill>
                <a:schemeClr val="accent1">
                  <a:lumMod val="75000"/>
                </a:schemeClr>
              </a:solidFill>
              <a:latin typeface="メイリオ" panose="020B0604030504040204" pitchFamily="50" charset="-128"/>
              <a:ea typeface="メイリオ" panose="020B0604030504040204" pitchFamily="50" charset="-128"/>
            </a:endParaRPr>
          </a:p>
          <a:p>
            <a:pPr marL="228600" indent="-228600" algn="just">
              <a:spcBef>
                <a:spcPts val="300"/>
              </a:spcBef>
              <a:buClr>
                <a:schemeClr val="accent1">
                  <a:lumMod val="75000"/>
                </a:schemeClr>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位置と地勢</a:t>
            </a:r>
            <a:endParaRPr lang="en-US" altLang="ja-JP"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300"/>
              </a:spcBef>
              <a:buClr>
                <a:schemeClr val="accent1">
                  <a:lumMod val="50000"/>
                </a:schemeClr>
              </a:buClr>
            </a:pPr>
            <a:r>
              <a:rPr lang="zh-CN"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香住区</a:t>
            </a:r>
            <a:r>
              <a:rPr lang="zh-CN" altLang="en-US" sz="11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（旧香住町域</a:t>
            </a:r>
            <a:r>
              <a:rPr lang="zh-CN"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山陰有数の漁港を有し、海沿い</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に漁師町が広がる一方、町の商業施設や行政の中心となって</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いる地域です。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1">
                  <a:lumMod val="50000"/>
                </a:schemeClr>
              </a:buClr>
            </a:pPr>
            <a:r>
              <a:rPr lang="ja-JP"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村岡区</a:t>
            </a:r>
            <a:r>
              <a:rPr lang="ja-JP" altLang="en-US" sz="11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（旧村岡町域</a:t>
            </a:r>
            <a:r>
              <a:rPr lang="ja-JP"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江戸</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時代に城下町として栄え、町中には旗本山名氏が構えた陣屋や武家屋敷などの情緒が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残されています。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1">
                  <a:lumMod val="50000"/>
                </a:schemeClr>
              </a:buClr>
            </a:pPr>
            <a:r>
              <a:rPr lang="ja-JP" altLang="en-US" sz="11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小代区（旧美方町域</a:t>
            </a:r>
            <a:r>
              <a:rPr lang="ja-JP" altLang="en-US" sz="1100"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日本で最も美しい村」連合に加盟し、山の谷間に棚田が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広がっています。また但馬</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牛の</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原産地として閉鎖育種が行われています。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1">
                  <a:lumMod val="75000"/>
                </a:schemeClr>
              </a:buClr>
              <a:buFont typeface="+mj-lt"/>
              <a:buAutoNum type="arabicPeriod" startAt="2"/>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人口</a:t>
            </a:r>
            <a:endParaRPr lang="en-US" altLang="ja-JP" sz="1100" b="1"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3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総人口は減少</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傾向が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続き、内陸部</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（特に山村地域）での人口減少が急速に進んでいます</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老年人口</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65</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歳以上）</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は増加を続け、平成</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27</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2015</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）年時点で高齢化率は</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36.7</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％に達しました。</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少子化による自然減が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続くほか、社会動態は都市部</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への流出により、年間</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200</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人前後の転出超過で推移しています</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600"/>
              </a:lnSpc>
              <a:spcBef>
                <a:spcPts val="600"/>
              </a:spcBef>
              <a:buClr>
                <a:schemeClr val="accent5"/>
              </a:buClr>
            </a:pP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住宅</a:t>
            </a:r>
            <a:r>
              <a:rPr lang="ja-JP" altLang="en-US" sz="1200" b="1" u="sng" dirty="0">
                <a:solidFill>
                  <a:schemeClr val="accent1">
                    <a:lumMod val="75000"/>
                  </a:schemeClr>
                </a:solidFill>
                <a:latin typeface="メイリオ" panose="020B0604030504040204" pitchFamily="50" charset="-128"/>
                <a:ea typeface="メイリオ" panose="020B0604030504040204" pitchFamily="50" charset="-128"/>
              </a:rPr>
              <a:t>・土地統計</a:t>
            </a:r>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調査による住宅と空き家の現状</a:t>
            </a:r>
            <a:endParaRPr lang="en-US" altLang="ja-JP" sz="1200" b="1" u="sng" dirty="0">
              <a:solidFill>
                <a:schemeClr val="accent1">
                  <a:lumMod val="75000"/>
                </a:schemeClr>
              </a:solidFill>
              <a:latin typeface="メイリオ" panose="020B0604030504040204" pitchFamily="50" charset="-128"/>
              <a:ea typeface="メイリオ" panose="020B0604030504040204" pitchFamily="50" charset="-128"/>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平成</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2018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年の本町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空き家率は</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14.</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0</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で、</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全国や兵庫県よりもやや高い水準となっています。</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近隣</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市町と</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比べると、</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空き家率は最も低いですが</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、賃貸用や売却用として市場に流通している住宅や別荘等を除いた「その他の住宅</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」の空き家率は</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11.8</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％と高い水準になっています。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8" name="正方形/長方形 57"/>
          <p:cNvSpPr/>
          <p:nvPr/>
        </p:nvSpPr>
        <p:spPr>
          <a:xfrm>
            <a:off x="292556" y="4548169"/>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54000" bIns="36000" rtlCol="0" anchor="ctr" anchorCtr="0"/>
          <a:lstStyle/>
          <a:p>
            <a:pPr fontAlgn="base">
              <a:lnSpc>
                <a:spcPts val="2400"/>
              </a:lnSpc>
            </a:pPr>
            <a:r>
              <a:rPr lang="ja-JP" altLang="en-US"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第２章　</a:t>
            </a: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空家等の現状</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4" name="正方形/長方形 73"/>
          <p:cNvSpPr/>
          <p:nvPr/>
        </p:nvSpPr>
        <p:spPr>
          <a:xfrm>
            <a:off x="7626793" y="4547233"/>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54000" bIns="36000" rtlCol="0" anchor="ctr" anchorCtr="0"/>
          <a:lstStyle/>
          <a:p>
            <a:pPr fontAlgn="base">
              <a:lnSpc>
                <a:spcPts val="2400"/>
              </a:lnSpc>
            </a:pP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第３章　空家等問題の課題と対策</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2" name="正方形/長方形 51"/>
          <p:cNvSpPr/>
          <p:nvPr/>
        </p:nvSpPr>
        <p:spPr>
          <a:xfrm>
            <a:off x="7654412" y="661551"/>
            <a:ext cx="2772000" cy="165833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lIns="180000" tIns="108000" rIns="180000" bIns="108000" rtlCol="0" anchor="t"/>
          <a:lstStyle/>
          <a:p>
            <a:r>
              <a:rPr lang="ja-JP" altLang="en-US" sz="1200" b="1" u="sng" dirty="0" smtClean="0">
                <a:solidFill>
                  <a:schemeClr val="accent1">
                    <a:lumMod val="75000"/>
                  </a:schemeClr>
                </a:solidFill>
                <a:latin typeface="メイリオ" panose="020B0604030504040204" pitchFamily="50" charset="-128"/>
                <a:ea typeface="メイリオ" panose="020B0604030504040204" pitchFamily="50" charset="-128"/>
              </a:rPr>
              <a:t>香美町空き家実態調査</a:t>
            </a:r>
            <a:endParaRPr lang="en-US" altLang="ja-JP" sz="1200" b="1" u="sng" dirty="0">
              <a:solidFill>
                <a:schemeClr val="accent1">
                  <a:lumMod val="75000"/>
                </a:schemeClr>
              </a:solidFill>
              <a:latin typeface="メイリオ" panose="020B0604030504040204" pitchFamily="50" charset="-128"/>
              <a:ea typeface="メイリオ" panose="020B0604030504040204" pitchFamily="50" charset="-128"/>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平成</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2016</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）年度に「香美町空き家実態調査」を</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実施した結果、空き家は町全体で</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645</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件となりました。</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地区別では、下図（図</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）のとおり、村岡区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299</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件（</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46.4</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％）と最も多く</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、香住区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218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件（</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33.8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％）、小代区が</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128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件（</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19.8</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％）と続きます。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6" name="正方形/長方形 55"/>
          <p:cNvSpPr/>
          <p:nvPr/>
        </p:nvSpPr>
        <p:spPr>
          <a:xfrm>
            <a:off x="8066919" y="2390157"/>
            <a:ext cx="1701211"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空家の地域分布</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7" name="正方形/長方形 66"/>
          <p:cNvSpPr/>
          <p:nvPr/>
        </p:nvSpPr>
        <p:spPr>
          <a:xfrm>
            <a:off x="11315778" y="2386466"/>
            <a:ext cx="2430379"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表</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の不良度</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判定結果</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10460061" y="699794"/>
            <a:ext cx="4212000" cy="1512000"/>
          </a:xfrm>
          <a:prstGeom prst="rect">
            <a:avLst/>
          </a:prstGeom>
          <a:solidFill>
            <a:schemeClr val="accent4">
              <a:lumMod val="20000"/>
              <a:lumOff val="80000"/>
            </a:schemeClr>
          </a:solidFill>
          <a:ln/>
        </p:spPr>
        <p:style>
          <a:lnRef idx="2">
            <a:schemeClr val="accent4"/>
          </a:lnRef>
          <a:fillRef idx="1">
            <a:schemeClr val="lt1"/>
          </a:fillRef>
          <a:effectRef idx="0">
            <a:schemeClr val="accent4"/>
          </a:effectRef>
          <a:fontRef idx="minor">
            <a:schemeClr val="dk1"/>
          </a:fontRef>
        </p:style>
        <p:txBody>
          <a:bodyPr lIns="144000" tIns="108000" rIns="144000" bIns="108000" rtlCol="0" anchor="t"/>
          <a:lstStyle/>
          <a:p>
            <a:pPr marL="171450" indent="-171450" algn="just">
              <a:spcBef>
                <a:spcPts val="600"/>
              </a:spcBef>
              <a:buClr>
                <a:schemeClr val="accent4"/>
              </a:buClr>
              <a:buFont typeface="Wingdings" panose="05000000000000000000" pitchFamily="2" charset="2"/>
              <a:buChar char="l"/>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本町における空き家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の大半は木造</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階建ての戸建住宅であり、特</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に村岡区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と小代区ではその傾向が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顕著となっている。</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spcBef>
                <a:spcPts val="600"/>
              </a:spcBef>
              <a:buClr>
                <a:schemeClr val="accent4"/>
              </a:buClr>
              <a:buFont typeface="Wingdings" panose="05000000000000000000" pitchFamily="2" charset="2"/>
              <a:buChar char="l"/>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倉庫</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比較的多く、除却を含めた利用方法が課題の一つ。</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spcBef>
                <a:spcPts val="600"/>
              </a:spcBef>
              <a:buClr>
                <a:schemeClr val="accent4"/>
              </a:buClr>
              <a:buFont typeface="Wingdings" panose="05000000000000000000" pitchFamily="2" charset="2"/>
              <a:buChar char="l"/>
            </a:pP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駐車スペースのない空き家が全体の半分以上を</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占める。</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spcBef>
                <a:spcPts val="600"/>
              </a:spcBef>
              <a:buClr>
                <a:schemeClr val="accent4"/>
              </a:buClr>
              <a:buFont typeface="Wingdings" panose="05000000000000000000" pitchFamily="2" charset="2"/>
              <a:buChar char="l"/>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接面</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道路幅員が</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0</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err="1">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ｍ</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未満の空き家が全体の</a:t>
            </a:r>
            <a:r>
              <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割</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以上。</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spcBef>
                <a:spcPts val="600"/>
              </a:spcBef>
              <a:buClr>
                <a:schemeClr val="accent4"/>
              </a:buClr>
              <a:buFont typeface="Wingdings" panose="05000000000000000000" pitchFamily="2" charset="2"/>
              <a:buChar char="l"/>
            </a:pP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空き家</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の不良度判定結果は、下表（表</a:t>
            </a:r>
            <a:r>
              <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）のとおり。</a:t>
            </a:r>
            <a:endParaRPr lang="en-US" altLang="ja-JP"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endParaRPr kumimoji="1" lang="ja-JP" altLang="en-US" sz="1100" dirty="0">
              <a:latin typeface="メイリオ" panose="020B0604030504040204" pitchFamily="50" charset="-128"/>
              <a:ea typeface="メイリオ" panose="020B0604030504040204" pitchFamily="50" charset="-128"/>
            </a:endParaRPr>
          </a:p>
        </p:txBody>
      </p:sp>
      <p:sp>
        <p:nvSpPr>
          <p:cNvPr id="133" name="正方形/長方形 132"/>
          <p:cNvSpPr/>
          <p:nvPr/>
        </p:nvSpPr>
        <p:spPr>
          <a:xfrm>
            <a:off x="9635425" y="6061464"/>
            <a:ext cx="3277715"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-5】</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空家に関する課題と空家対策の基本方針</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53" name="図 52"/>
          <p:cNvPicPr/>
          <p:nvPr/>
        </p:nvPicPr>
        <p:blipFill>
          <a:blip r:embed="rId3">
            <a:extLst>
              <a:ext uri="{28A0092B-C50C-407E-A947-70E740481C1C}">
                <a14:useLocalDpi xmlns:a14="http://schemas.microsoft.com/office/drawing/2010/main" val="0"/>
              </a:ext>
            </a:extLst>
          </a:blip>
          <a:srcRect/>
          <a:stretch>
            <a:fillRect/>
          </a:stretch>
        </p:blipFill>
        <p:spPr bwMode="auto">
          <a:xfrm>
            <a:off x="7920569" y="2631307"/>
            <a:ext cx="2115863" cy="1818817"/>
          </a:xfrm>
          <a:prstGeom prst="rect">
            <a:avLst/>
          </a:prstGeom>
          <a:noFill/>
          <a:ln>
            <a:noFill/>
          </a:ln>
        </p:spPr>
      </p:pic>
      <p:pic>
        <p:nvPicPr>
          <p:cNvPr id="57" name="図 5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94444" y="5327521"/>
            <a:ext cx="3528000" cy="2242601"/>
          </a:xfrm>
          <a:prstGeom prst="rect">
            <a:avLst/>
          </a:prstGeom>
          <a:noFill/>
          <a:ln>
            <a:noFill/>
          </a:ln>
        </p:spPr>
      </p:pic>
      <p:sp>
        <p:nvSpPr>
          <p:cNvPr id="61" name="正方形/長方形 60"/>
          <p:cNvSpPr/>
          <p:nvPr/>
        </p:nvSpPr>
        <p:spPr>
          <a:xfrm>
            <a:off x="4443255" y="5060838"/>
            <a:ext cx="2430379"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総人口の推移（単位：人）</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2" name="正方形/長方形 61"/>
          <p:cNvSpPr/>
          <p:nvPr/>
        </p:nvSpPr>
        <p:spPr>
          <a:xfrm>
            <a:off x="4222220" y="7655080"/>
            <a:ext cx="2872448"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近隣</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市町の空き家数と空き家率</a:t>
            </a: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23" name="グループ化 22"/>
          <p:cNvGrpSpPr/>
          <p:nvPr/>
        </p:nvGrpSpPr>
        <p:grpSpPr>
          <a:xfrm>
            <a:off x="7791342" y="6348059"/>
            <a:ext cx="6878398" cy="252000"/>
            <a:chOff x="7791342" y="6348059"/>
            <a:chExt cx="6878398" cy="252000"/>
          </a:xfrm>
        </p:grpSpPr>
        <p:sp>
          <p:nvSpPr>
            <p:cNvPr id="60" name="正方形/長方形 59"/>
            <p:cNvSpPr/>
            <p:nvPr/>
          </p:nvSpPr>
          <p:spPr bwMode="auto">
            <a:xfrm>
              <a:off x="7791342" y="6348059"/>
              <a:ext cx="4392000" cy="252000"/>
            </a:xfrm>
            <a:prstGeom prst="rect">
              <a:avLst/>
            </a:prstGeom>
            <a:ln w="15875">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vert="horz" wrap="none" lIns="0" tIns="0" rIns="0" bIns="0" rtlCol="0" anchor="ctr"/>
            <a:lstStyle/>
            <a:p>
              <a:pPr algn="ctr" defTabSz="457200">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空家等に関する課題</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p:cNvSpPr/>
            <p:nvPr/>
          </p:nvSpPr>
          <p:spPr bwMode="auto">
            <a:xfrm>
              <a:off x="12238541" y="6348059"/>
              <a:ext cx="936000" cy="252000"/>
            </a:xfrm>
            <a:prstGeom prst="rect">
              <a:avLst/>
            </a:prstGeom>
            <a:ln w="15875">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vert="horz" wrap="none" lIns="0" tIns="0" rIns="0" bIns="0" rtlCol="0" anchor="ctr"/>
            <a:lstStyle/>
            <a:p>
              <a:pPr algn="ctr" defTabSz="457200">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方向性</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bwMode="auto">
            <a:xfrm>
              <a:off x="13229740" y="6348059"/>
              <a:ext cx="1440000" cy="252000"/>
            </a:xfrm>
            <a:prstGeom prst="rect">
              <a:avLst/>
            </a:prstGeom>
            <a:ln w="15875">
              <a:solidFill>
                <a:schemeClr val="bg1">
                  <a:lumMod val="50000"/>
                </a:schemeClr>
              </a:solidFill>
              <a:headEnd/>
              <a:tailEnd/>
            </a:ln>
          </p:spPr>
          <p:style>
            <a:lnRef idx="2">
              <a:schemeClr val="dk1"/>
            </a:lnRef>
            <a:fillRef idx="1">
              <a:schemeClr val="lt1"/>
            </a:fillRef>
            <a:effectRef idx="0">
              <a:schemeClr val="dk1"/>
            </a:effectRef>
            <a:fontRef idx="minor">
              <a:schemeClr val="dk1"/>
            </a:fontRef>
          </p:style>
          <p:txBody>
            <a:bodyPr vert="horz" wrap="none" lIns="0" tIns="0" rIns="0" bIns="0" rtlCol="0" anchor="ctr"/>
            <a:lstStyle/>
            <a:p>
              <a:pPr algn="ctr" defTabSz="457200">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対策の基本方針</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3" name="図 2"/>
          <p:cNvPicPr>
            <a:picLocks noChangeAspect="1"/>
          </p:cNvPicPr>
          <p:nvPr/>
        </p:nvPicPr>
        <p:blipFill>
          <a:blip r:embed="rId5"/>
          <a:stretch>
            <a:fillRect/>
          </a:stretch>
        </p:blipFill>
        <p:spPr>
          <a:xfrm>
            <a:off x="10353875" y="2631307"/>
            <a:ext cx="4354186" cy="1324129"/>
          </a:xfrm>
          <a:prstGeom prst="rect">
            <a:avLst/>
          </a:prstGeom>
        </p:spPr>
      </p:pic>
      <p:sp>
        <p:nvSpPr>
          <p:cNvPr id="145" name="正方形/長方形 144"/>
          <p:cNvSpPr/>
          <p:nvPr/>
        </p:nvSpPr>
        <p:spPr>
          <a:xfrm>
            <a:off x="10416757" y="4012394"/>
            <a:ext cx="4244359" cy="464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just">
              <a:buClr>
                <a:schemeClr val="accent2"/>
              </a:buClr>
            </a:pP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ランク内容</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：補修の必要</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がなく利活用が可能である</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。Ｂ：多少</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の補修は必要であるが利活用は可能である</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。Ｃ：今後</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不良住宅となる可能性がある</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。Ｄ：不良</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住宅である。</a:t>
            </a:r>
          </a:p>
        </p:txBody>
      </p:sp>
      <p:pic>
        <p:nvPicPr>
          <p:cNvPr id="5" name="図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083673" y="1951930"/>
            <a:ext cx="596700" cy="580364"/>
          </a:xfrm>
          <a:prstGeom prst="rect">
            <a:avLst/>
          </a:prstGeom>
        </p:spPr>
      </p:pic>
      <p:sp>
        <p:nvSpPr>
          <p:cNvPr id="69" name="正方形/長方形 68"/>
          <p:cNvSpPr/>
          <p:nvPr/>
        </p:nvSpPr>
        <p:spPr>
          <a:xfrm>
            <a:off x="7791342" y="6699568"/>
            <a:ext cx="4392000" cy="780689"/>
          </a:xfrm>
          <a:prstGeom prst="rect">
            <a:avLst/>
          </a:prstGeom>
          <a:solidFill>
            <a:schemeClr val="accent1">
              <a:lumMod val="20000"/>
              <a:lumOff val="80000"/>
            </a:schemeClr>
          </a:solidFill>
          <a:ln w="12700"/>
        </p:spPr>
        <p:style>
          <a:lnRef idx="1">
            <a:schemeClr val="accent1"/>
          </a:lnRef>
          <a:fillRef idx="2">
            <a:schemeClr val="accent1"/>
          </a:fillRef>
          <a:effectRef idx="1">
            <a:schemeClr val="accent1"/>
          </a:effectRef>
          <a:fontRef idx="minor">
            <a:schemeClr val="dk1"/>
          </a:fontRef>
        </p:style>
        <p:txBody>
          <a:bodyPr lIns="180000" tIns="108000" rIns="36000" bIns="108000" rtlCol="0" anchor="ctr"/>
          <a:lstStyle/>
          <a:p>
            <a:r>
              <a:rPr kumimoji="1" lang="ja-JP" altLang="en-US" sz="1300" dirty="0" smtClean="0">
                <a:solidFill>
                  <a:schemeClr val="tx1"/>
                </a:solidFill>
                <a:latin typeface="メイリオ" panose="020B0604030504040204" pitchFamily="50" charset="-128"/>
                <a:ea typeface="メイリオ" panose="020B0604030504040204" pitchFamily="50" charset="-128"/>
              </a:rPr>
              <a:t>空家等の増加</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についての課題</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70" name="角丸四角形 69"/>
          <p:cNvSpPr/>
          <p:nvPr/>
        </p:nvSpPr>
        <p:spPr>
          <a:xfrm>
            <a:off x="13229740" y="6729912"/>
            <a:ext cx="1440000" cy="720000"/>
          </a:xfrm>
          <a:prstGeom prst="roundRect">
            <a:avLst/>
          </a:prstGeom>
          <a:ln w="34925">
            <a:solidFill>
              <a:schemeClr val="bg1"/>
            </a:solidFill>
          </a:ln>
          <a:effectLst>
            <a:outerShdw blurRad="50800" dist="25400" dir="5400000" algn="t"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空家等の</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発生抑制</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19" name="グループ化 18"/>
          <p:cNvGrpSpPr/>
          <p:nvPr/>
        </p:nvGrpSpPr>
        <p:grpSpPr>
          <a:xfrm>
            <a:off x="12184297" y="6958022"/>
            <a:ext cx="1008000" cy="263781"/>
            <a:chOff x="12120042" y="6947886"/>
            <a:chExt cx="1008000" cy="263781"/>
          </a:xfrm>
        </p:grpSpPr>
        <p:cxnSp>
          <p:nvCxnSpPr>
            <p:cNvPr id="68" name="直線矢印コネクタ 67"/>
            <p:cNvCxnSpPr/>
            <p:nvPr/>
          </p:nvCxnSpPr>
          <p:spPr>
            <a:xfrm rot="16200000">
              <a:off x="12624042" y="6707667"/>
              <a:ext cx="0" cy="1008000"/>
            </a:xfrm>
            <a:prstGeom prst="straightConnector1">
              <a:avLst/>
            </a:prstGeom>
            <a:ln w="69850">
              <a:solidFill>
                <a:schemeClr val="accent1"/>
              </a:solidFill>
              <a:tailEnd type="triangle" w="med" len="sm"/>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12125108" y="6947886"/>
              <a:ext cx="936000" cy="184666"/>
            </a:xfrm>
            <a:prstGeom prst="rect">
              <a:avLst/>
            </a:prstGeom>
            <a:noFill/>
          </p:spPr>
          <p:txBody>
            <a:bodyPr wrap="square" lIns="0" tIns="0" rIns="0" bIns="0" rtlCol="0" anchor="ctr">
              <a:spAutoFit/>
            </a:bodyPr>
            <a:lstStyle/>
            <a:p>
              <a:pPr algn="ctr"/>
              <a:r>
                <a:rPr kumimoji="1" lang="ja-JP" altLang="en-US" sz="1200" b="1" dirty="0" smtClean="0">
                  <a:solidFill>
                    <a:schemeClr val="accent1"/>
                  </a:solidFill>
                  <a:latin typeface="メイリオ" panose="020B0604030504040204" pitchFamily="50" charset="-128"/>
                  <a:ea typeface="メイリオ" panose="020B0604030504040204" pitchFamily="50" charset="-128"/>
                </a:rPr>
                <a:t>予防対策</a:t>
              </a:r>
              <a:endParaRPr kumimoji="1" lang="ja-JP" altLang="en-US" sz="1200" b="1" dirty="0">
                <a:solidFill>
                  <a:schemeClr val="accent1"/>
                </a:solidFill>
                <a:latin typeface="メイリオ" panose="020B0604030504040204" pitchFamily="50" charset="-128"/>
                <a:ea typeface="メイリオ" panose="020B0604030504040204" pitchFamily="50" charset="-128"/>
              </a:endParaRPr>
            </a:p>
          </p:txBody>
        </p:sp>
      </p:grpSp>
      <p:sp>
        <p:nvSpPr>
          <p:cNvPr id="192" name="正方形/長方形 191"/>
          <p:cNvSpPr/>
          <p:nvPr/>
        </p:nvSpPr>
        <p:spPr>
          <a:xfrm>
            <a:off x="9262443" y="6781769"/>
            <a:ext cx="2844000" cy="6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171450" indent="-171450" algn="just">
              <a:buClr>
                <a:schemeClr val="accent1"/>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人口減少や少子高齢化の急速な進行</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1"/>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住宅所有者</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等の</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高齢化、単身高齢世帯の増加による</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空家等の</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発生（入院や施設入所、相続）</a:t>
            </a:r>
            <a:endPar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1"/>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次世代へ適切に引き継ぐことが重要</a:t>
            </a:r>
            <a:endPar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5" name="正方形/長方形 174"/>
          <p:cNvSpPr/>
          <p:nvPr/>
        </p:nvSpPr>
        <p:spPr>
          <a:xfrm>
            <a:off x="7791342" y="7568059"/>
            <a:ext cx="4392000" cy="780689"/>
          </a:xfrm>
          <a:prstGeom prst="rect">
            <a:avLst/>
          </a:prstGeom>
          <a:solidFill>
            <a:schemeClr val="accent6">
              <a:lumMod val="20000"/>
              <a:lumOff val="80000"/>
            </a:schemeClr>
          </a:solidFill>
          <a:ln w="12700">
            <a:solidFill>
              <a:schemeClr val="accent6"/>
            </a:solidFill>
          </a:ln>
        </p:spPr>
        <p:style>
          <a:lnRef idx="1">
            <a:schemeClr val="accent1"/>
          </a:lnRef>
          <a:fillRef idx="2">
            <a:schemeClr val="accent1"/>
          </a:fillRef>
          <a:effectRef idx="1">
            <a:schemeClr val="accent1"/>
          </a:effectRef>
          <a:fontRef idx="minor">
            <a:schemeClr val="dk1"/>
          </a:fontRef>
        </p:style>
        <p:txBody>
          <a:bodyPr lIns="180000" tIns="108000" rIns="36000" bIns="108000" rtlCol="0" anchor="ctr"/>
          <a:lstStyle/>
          <a:p>
            <a:r>
              <a:rPr kumimoji="1" lang="ja-JP" altLang="en-US" sz="1300" dirty="0" smtClean="0">
                <a:solidFill>
                  <a:schemeClr val="tx1"/>
                </a:solidFill>
                <a:latin typeface="メイリオ" panose="020B0604030504040204" pitchFamily="50" charset="-128"/>
                <a:ea typeface="メイリオ" panose="020B0604030504040204" pitchFamily="50" charset="-128"/>
              </a:rPr>
              <a:t>空家等の管理</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についての課題</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176" name="角丸四角形 175"/>
          <p:cNvSpPr/>
          <p:nvPr/>
        </p:nvSpPr>
        <p:spPr>
          <a:xfrm>
            <a:off x="13229740" y="7598403"/>
            <a:ext cx="1440000" cy="720000"/>
          </a:xfrm>
          <a:prstGeom prst="roundRect">
            <a:avLst/>
          </a:prstGeom>
          <a:solidFill>
            <a:schemeClr val="accent6"/>
          </a:solidFill>
          <a:ln w="34925">
            <a:solidFill>
              <a:schemeClr val="bg1"/>
            </a:solidFill>
          </a:ln>
          <a:effectLst>
            <a:outerShdw blurRad="50800" dist="25400" dir="5400000" algn="t"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空家等の</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適切な管理</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20" name="グループ化 19"/>
          <p:cNvGrpSpPr/>
          <p:nvPr/>
        </p:nvGrpSpPr>
        <p:grpSpPr>
          <a:xfrm>
            <a:off x="12184297" y="7826513"/>
            <a:ext cx="1008000" cy="263781"/>
            <a:chOff x="12120042" y="7819756"/>
            <a:chExt cx="1008000" cy="263781"/>
          </a:xfrm>
        </p:grpSpPr>
        <p:cxnSp>
          <p:nvCxnSpPr>
            <p:cNvPr id="178" name="直線矢印コネクタ 177"/>
            <p:cNvCxnSpPr/>
            <p:nvPr/>
          </p:nvCxnSpPr>
          <p:spPr>
            <a:xfrm rot="16200000">
              <a:off x="12624042" y="7579537"/>
              <a:ext cx="0" cy="1008000"/>
            </a:xfrm>
            <a:prstGeom prst="straightConnector1">
              <a:avLst/>
            </a:prstGeom>
            <a:ln w="69850">
              <a:solidFill>
                <a:schemeClr val="accent6"/>
              </a:solidFill>
              <a:tailEnd type="triangle" w="med" len="sm"/>
            </a:ln>
          </p:spPr>
          <p:style>
            <a:lnRef idx="1">
              <a:schemeClr val="accent1"/>
            </a:lnRef>
            <a:fillRef idx="0">
              <a:schemeClr val="accent1"/>
            </a:fillRef>
            <a:effectRef idx="0">
              <a:schemeClr val="accent1"/>
            </a:effectRef>
            <a:fontRef idx="minor">
              <a:schemeClr val="tx1"/>
            </a:fontRef>
          </p:style>
        </p:cxnSp>
        <p:sp>
          <p:nvSpPr>
            <p:cNvPr id="179" name="テキスト ボックス 178"/>
            <p:cNvSpPr txBox="1"/>
            <p:nvPr/>
          </p:nvSpPr>
          <p:spPr>
            <a:xfrm>
              <a:off x="12125108" y="7819756"/>
              <a:ext cx="936000" cy="184666"/>
            </a:xfrm>
            <a:prstGeom prst="rect">
              <a:avLst/>
            </a:prstGeom>
            <a:noFill/>
          </p:spPr>
          <p:txBody>
            <a:bodyPr wrap="square" lIns="0" tIns="0" rIns="0" bIns="0" rtlCol="0" anchor="ctr">
              <a:spAutoFit/>
            </a:bodyPr>
            <a:lstStyle/>
            <a:p>
              <a:pPr algn="ctr"/>
              <a:r>
                <a:rPr kumimoji="1" lang="ja-JP" altLang="en-US" sz="1200" b="1" dirty="0" smtClean="0">
                  <a:solidFill>
                    <a:schemeClr val="accent6"/>
                  </a:solidFill>
                  <a:latin typeface="メイリオ" panose="020B0604030504040204" pitchFamily="50" charset="-128"/>
                  <a:ea typeface="メイリオ" panose="020B0604030504040204" pitchFamily="50" charset="-128"/>
                </a:rPr>
                <a:t>管理対策</a:t>
              </a:r>
              <a:endParaRPr kumimoji="1" lang="ja-JP" altLang="en-US" sz="1200" b="1" dirty="0">
                <a:solidFill>
                  <a:schemeClr val="accent6"/>
                </a:solidFill>
                <a:latin typeface="メイリオ" panose="020B0604030504040204" pitchFamily="50" charset="-128"/>
                <a:ea typeface="メイリオ" panose="020B0604030504040204" pitchFamily="50" charset="-128"/>
              </a:endParaRPr>
            </a:p>
          </p:txBody>
        </p:sp>
      </p:grpSp>
      <p:sp>
        <p:nvSpPr>
          <p:cNvPr id="195" name="正方形/長方形 194"/>
          <p:cNvSpPr/>
          <p:nvPr/>
        </p:nvSpPr>
        <p:spPr>
          <a:xfrm>
            <a:off x="9262443" y="7650260"/>
            <a:ext cx="2844000" cy="6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171450" indent="-171450" algn="just">
              <a:buClr>
                <a:schemeClr val="accent6"/>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所有者等の情報・認識不足（維持管理のノウハウ、空家等を放置することのリスク等）</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6"/>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高齢、遠方等の理由で維持管理が大きな負担</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6"/>
              </a:buClr>
              <a:buFont typeface="Wingdings" panose="05000000000000000000" pitchFamily="2" charset="2"/>
              <a:buChar char="l"/>
            </a:pP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災害</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に対する備えが不十分</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1" name="正方形/長方形 180"/>
          <p:cNvSpPr/>
          <p:nvPr/>
        </p:nvSpPr>
        <p:spPr>
          <a:xfrm>
            <a:off x="7791342" y="8436550"/>
            <a:ext cx="4392000" cy="780689"/>
          </a:xfrm>
          <a:prstGeom prst="rect">
            <a:avLst/>
          </a:prstGeom>
          <a:solidFill>
            <a:schemeClr val="accent2">
              <a:lumMod val="20000"/>
              <a:lumOff val="80000"/>
            </a:schemeClr>
          </a:solidFill>
          <a:ln w="12700">
            <a:solidFill>
              <a:schemeClr val="accent2"/>
            </a:solidFill>
          </a:ln>
        </p:spPr>
        <p:style>
          <a:lnRef idx="1">
            <a:schemeClr val="accent1"/>
          </a:lnRef>
          <a:fillRef idx="2">
            <a:schemeClr val="accent1"/>
          </a:fillRef>
          <a:effectRef idx="1">
            <a:schemeClr val="accent1"/>
          </a:effectRef>
          <a:fontRef idx="minor">
            <a:schemeClr val="dk1"/>
          </a:fontRef>
        </p:style>
        <p:txBody>
          <a:bodyPr lIns="180000" tIns="108000" rIns="36000" bIns="108000" rtlCol="0" anchor="ctr"/>
          <a:lstStyle/>
          <a:p>
            <a:r>
              <a:rPr kumimoji="1" lang="ja-JP" altLang="en-US" sz="1300" dirty="0" smtClean="0">
                <a:solidFill>
                  <a:schemeClr val="tx1"/>
                </a:solidFill>
                <a:latin typeface="メイリオ" panose="020B0604030504040204" pitchFamily="50" charset="-128"/>
                <a:ea typeface="メイリオ" panose="020B0604030504040204" pitchFamily="50" charset="-128"/>
              </a:rPr>
              <a:t>空家等の利活用</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についての課題</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182" name="角丸四角形 181"/>
          <p:cNvSpPr/>
          <p:nvPr/>
        </p:nvSpPr>
        <p:spPr>
          <a:xfrm>
            <a:off x="13229740" y="8466894"/>
            <a:ext cx="1440000" cy="720000"/>
          </a:xfrm>
          <a:prstGeom prst="roundRect">
            <a:avLst/>
          </a:prstGeom>
          <a:solidFill>
            <a:schemeClr val="accent2"/>
          </a:solidFill>
          <a:ln w="34925">
            <a:solidFill>
              <a:schemeClr val="bg1"/>
            </a:solidFill>
          </a:ln>
          <a:effectLst>
            <a:outerShdw blurRad="50800" dist="25400" dir="5400000" algn="t"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空家等の</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利活用の促進</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21" name="グループ化 20"/>
          <p:cNvGrpSpPr/>
          <p:nvPr/>
        </p:nvGrpSpPr>
        <p:grpSpPr>
          <a:xfrm>
            <a:off x="12184297" y="8695004"/>
            <a:ext cx="1008000" cy="263781"/>
            <a:chOff x="12120042" y="8691626"/>
            <a:chExt cx="1008000" cy="263781"/>
          </a:xfrm>
        </p:grpSpPr>
        <p:cxnSp>
          <p:nvCxnSpPr>
            <p:cNvPr id="184" name="直線矢印コネクタ 183"/>
            <p:cNvCxnSpPr/>
            <p:nvPr/>
          </p:nvCxnSpPr>
          <p:spPr>
            <a:xfrm rot="16200000">
              <a:off x="12624042" y="8451407"/>
              <a:ext cx="0" cy="1008000"/>
            </a:xfrm>
            <a:prstGeom prst="straightConnector1">
              <a:avLst/>
            </a:prstGeom>
            <a:ln w="69850">
              <a:solidFill>
                <a:schemeClr val="accent2"/>
              </a:solidFill>
              <a:tailEnd type="triangle" w="med" len="sm"/>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12125108" y="8691626"/>
              <a:ext cx="936000" cy="184666"/>
            </a:xfrm>
            <a:prstGeom prst="rect">
              <a:avLst/>
            </a:prstGeom>
            <a:noFill/>
          </p:spPr>
          <p:txBody>
            <a:bodyPr wrap="square" lIns="0" tIns="0" rIns="0" bIns="0" rtlCol="0" anchor="ctr">
              <a:spAutoFit/>
            </a:bodyPr>
            <a:lstStyle/>
            <a:p>
              <a:pPr algn="ctr"/>
              <a:r>
                <a:rPr kumimoji="1" lang="ja-JP" altLang="en-US" sz="1200" b="1" dirty="0" smtClean="0">
                  <a:solidFill>
                    <a:schemeClr val="accent2"/>
                  </a:solidFill>
                  <a:latin typeface="メイリオ" panose="020B0604030504040204" pitchFamily="50" charset="-128"/>
                  <a:ea typeface="メイリオ" panose="020B0604030504040204" pitchFamily="50" charset="-128"/>
                </a:rPr>
                <a:t>利活用対策</a:t>
              </a:r>
              <a:endParaRPr kumimoji="1" lang="ja-JP" altLang="en-US" sz="1200" b="1" dirty="0">
                <a:solidFill>
                  <a:schemeClr val="accent2"/>
                </a:solidFill>
                <a:latin typeface="メイリオ" panose="020B0604030504040204" pitchFamily="50" charset="-128"/>
                <a:ea typeface="メイリオ" panose="020B0604030504040204" pitchFamily="50" charset="-128"/>
              </a:endParaRPr>
            </a:p>
          </p:txBody>
        </p:sp>
      </p:grpSp>
      <p:sp>
        <p:nvSpPr>
          <p:cNvPr id="196" name="正方形/長方形 195"/>
          <p:cNvSpPr/>
          <p:nvPr/>
        </p:nvSpPr>
        <p:spPr>
          <a:xfrm>
            <a:off x="9262443" y="8518751"/>
            <a:ext cx="2844000" cy="6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171450" indent="-171450" algn="just">
              <a:buClr>
                <a:schemeClr val="accent2"/>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条件の良くない空家等をどうする</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か</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2"/>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香美町空き家バンクの登録促進、情報提供</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chemeClr val="accent2"/>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所有者等の課題（空家等への愛着、他人が利用することの不安、解体せずに「税金対策」等）</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7" name="正方形/長方形 186"/>
          <p:cNvSpPr/>
          <p:nvPr/>
        </p:nvSpPr>
        <p:spPr>
          <a:xfrm>
            <a:off x="7791342" y="9305041"/>
            <a:ext cx="4392000" cy="780689"/>
          </a:xfrm>
          <a:prstGeom prst="rect">
            <a:avLst/>
          </a:prstGeom>
          <a:solidFill>
            <a:srgbClr val="F2DBDC"/>
          </a:solidFill>
          <a:ln w="12700">
            <a:solidFill>
              <a:srgbClr val="C00000"/>
            </a:solidFill>
          </a:ln>
        </p:spPr>
        <p:style>
          <a:lnRef idx="1">
            <a:schemeClr val="accent1"/>
          </a:lnRef>
          <a:fillRef idx="2">
            <a:schemeClr val="accent1"/>
          </a:fillRef>
          <a:effectRef idx="1">
            <a:schemeClr val="accent1"/>
          </a:effectRef>
          <a:fontRef idx="minor">
            <a:schemeClr val="dk1"/>
          </a:fontRef>
        </p:style>
        <p:txBody>
          <a:bodyPr lIns="180000" tIns="108000" rIns="36000" bIns="108000" rtlCol="0" anchor="ctr"/>
          <a:lstStyle/>
          <a:p>
            <a:r>
              <a:rPr kumimoji="1" lang="ja-JP" altLang="en-US" sz="1300" spc="-130" dirty="0" smtClean="0">
                <a:solidFill>
                  <a:schemeClr val="tx1"/>
                </a:solidFill>
                <a:latin typeface="メイリオ" panose="020B0604030504040204" pitchFamily="50" charset="-128"/>
                <a:ea typeface="メイリオ" panose="020B0604030504040204" pitchFamily="50" charset="-128"/>
              </a:rPr>
              <a:t>管理不全な空家等</a:t>
            </a:r>
            <a:endParaRPr kumimoji="1" lang="en-US" altLang="ja-JP" sz="1300" spc="-13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についての課題</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p:txBody>
      </p:sp>
      <p:sp>
        <p:nvSpPr>
          <p:cNvPr id="188" name="角丸四角形 187"/>
          <p:cNvSpPr/>
          <p:nvPr/>
        </p:nvSpPr>
        <p:spPr>
          <a:xfrm>
            <a:off x="13229740" y="9335385"/>
            <a:ext cx="1440000" cy="720000"/>
          </a:xfrm>
          <a:prstGeom prst="roundRect">
            <a:avLst/>
          </a:prstGeom>
          <a:solidFill>
            <a:srgbClr val="C00000"/>
          </a:solidFill>
          <a:ln w="34925">
            <a:solidFill>
              <a:schemeClr val="bg1"/>
            </a:solidFill>
          </a:ln>
          <a:effectLst>
            <a:outerShdw blurRad="50800" dist="25400" dir="5400000" algn="t"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空家等の</a:t>
            </a:r>
            <a:endParaRPr kumimoji="1" lang="en-US" altLang="ja-JP" sz="1400" b="1" dirty="0" smtClean="0">
              <a:solidFill>
                <a:schemeClr val="bg1"/>
              </a:solidFill>
              <a:latin typeface="Meiryo UI" panose="020B0604030504040204" pitchFamily="50" charset="-128"/>
              <a:ea typeface="Meiryo UI" panose="020B0604030504040204" pitchFamily="50" charset="-128"/>
            </a:endParaRPr>
          </a:p>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rPr>
              <a:t>改善・除却</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2184297" y="9563495"/>
            <a:ext cx="1008000" cy="263781"/>
            <a:chOff x="12120042" y="9563495"/>
            <a:chExt cx="1008000" cy="263781"/>
          </a:xfrm>
        </p:grpSpPr>
        <p:cxnSp>
          <p:nvCxnSpPr>
            <p:cNvPr id="190" name="直線矢印コネクタ 189"/>
            <p:cNvCxnSpPr/>
            <p:nvPr/>
          </p:nvCxnSpPr>
          <p:spPr>
            <a:xfrm rot="16200000">
              <a:off x="12624042" y="9323276"/>
              <a:ext cx="0" cy="1008000"/>
            </a:xfrm>
            <a:prstGeom prst="straightConnector1">
              <a:avLst/>
            </a:prstGeom>
            <a:ln w="69850">
              <a:solidFill>
                <a:srgbClr val="C00000"/>
              </a:solidFill>
              <a:tailEnd type="triangle" w="med" len="sm"/>
            </a:ln>
          </p:spPr>
          <p:style>
            <a:lnRef idx="1">
              <a:schemeClr val="accent1"/>
            </a:lnRef>
            <a:fillRef idx="0">
              <a:schemeClr val="accent1"/>
            </a:fillRef>
            <a:effectRef idx="0">
              <a:schemeClr val="accent1"/>
            </a:effectRef>
            <a:fontRef idx="minor">
              <a:schemeClr val="tx1"/>
            </a:fontRef>
          </p:style>
        </p:cxnSp>
        <p:sp>
          <p:nvSpPr>
            <p:cNvPr id="191" name="テキスト ボックス 190"/>
            <p:cNvSpPr txBox="1"/>
            <p:nvPr/>
          </p:nvSpPr>
          <p:spPr>
            <a:xfrm>
              <a:off x="12125108" y="9563495"/>
              <a:ext cx="936000" cy="184666"/>
            </a:xfrm>
            <a:prstGeom prst="rect">
              <a:avLst/>
            </a:prstGeom>
            <a:noFill/>
          </p:spPr>
          <p:txBody>
            <a:bodyPr wrap="square" lIns="0" tIns="0" rIns="0" bIns="0" rtlCol="0" anchor="ctr">
              <a:spAutoFit/>
            </a:bodyPr>
            <a:lstStyle/>
            <a:p>
              <a:pPr algn="ctr"/>
              <a:r>
                <a:rPr kumimoji="1" lang="ja-JP" altLang="en-US" sz="1200" b="1" dirty="0" smtClean="0">
                  <a:solidFill>
                    <a:srgbClr val="C00000"/>
                  </a:solidFill>
                  <a:latin typeface="メイリオ" panose="020B0604030504040204" pitchFamily="50" charset="-128"/>
                  <a:ea typeface="メイリオ" panose="020B0604030504040204" pitchFamily="50" charset="-128"/>
                </a:rPr>
                <a:t>改善対策</a:t>
              </a:r>
              <a:endParaRPr kumimoji="1" lang="ja-JP" altLang="en-US" sz="1200" b="1" dirty="0">
                <a:solidFill>
                  <a:srgbClr val="C00000"/>
                </a:solidFill>
                <a:latin typeface="メイリオ" panose="020B0604030504040204" pitchFamily="50" charset="-128"/>
                <a:ea typeface="メイリオ" panose="020B0604030504040204" pitchFamily="50" charset="-128"/>
              </a:endParaRPr>
            </a:p>
          </p:txBody>
        </p:sp>
      </p:grpSp>
      <p:sp>
        <p:nvSpPr>
          <p:cNvPr id="197" name="正方形/長方形 196"/>
          <p:cNvSpPr/>
          <p:nvPr/>
        </p:nvSpPr>
        <p:spPr>
          <a:xfrm>
            <a:off x="9262443" y="9387242"/>
            <a:ext cx="2844000" cy="61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marL="171450" indent="-171450" algn="just">
              <a:buClr>
                <a:srgbClr val="C00000"/>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建物の密集度が高い地区では、管理不全空家等が防災面での大きな課題に</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rgbClr val="C00000"/>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条件の良くない流通困難な空家等が管理不全化</a:t>
            </a:r>
            <a:endPar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just">
              <a:buClr>
                <a:srgbClr val="C00000"/>
              </a:buClr>
              <a:buFont typeface="Wingdings" panose="05000000000000000000" pitchFamily="2" charset="2"/>
              <a:buChar char="l"/>
            </a:pP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解体費用や動産の処分等、費用面での問題</a:t>
            </a:r>
            <a:endPar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2" name="図 1"/>
          <p:cNvPicPr>
            <a:picLocks noChangeAspect="1"/>
          </p:cNvPicPr>
          <p:nvPr/>
        </p:nvPicPr>
        <p:blipFill>
          <a:blip r:embed="rId7"/>
          <a:stretch>
            <a:fillRect/>
          </a:stretch>
        </p:blipFill>
        <p:spPr>
          <a:xfrm>
            <a:off x="3886175" y="7922875"/>
            <a:ext cx="3544538" cy="2183500"/>
          </a:xfrm>
          <a:prstGeom prst="rect">
            <a:avLst/>
          </a:prstGeom>
        </p:spPr>
      </p:pic>
      <p:pic>
        <p:nvPicPr>
          <p:cNvPr id="6" name="図 5"/>
          <p:cNvPicPr>
            <a:picLocks noChangeAspect="1"/>
          </p:cNvPicPr>
          <p:nvPr/>
        </p:nvPicPr>
        <p:blipFill>
          <a:blip r:embed="rId8"/>
          <a:stretch>
            <a:fillRect/>
          </a:stretch>
        </p:blipFill>
        <p:spPr>
          <a:xfrm>
            <a:off x="4201141" y="1466899"/>
            <a:ext cx="3265534" cy="2901151"/>
          </a:xfrm>
          <a:prstGeom prst="rect">
            <a:avLst/>
          </a:prstGeom>
        </p:spPr>
      </p:pic>
    </p:spTree>
    <p:extLst>
      <p:ext uri="{BB962C8B-B14F-4D97-AF65-F5344CB8AC3E}">
        <p14:creationId xmlns:p14="http://schemas.microsoft.com/office/powerpoint/2010/main" val="1340990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グループ化 93"/>
          <p:cNvGrpSpPr/>
          <p:nvPr/>
        </p:nvGrpSpPr>
        <p:grpSpPr>
          <a:xfrm>
            <a:off x="175420" y="126700"/>
            <a:ext cx="14760575" cy="10440000"/>
            <a:chOff x="179388" y="129114"/>
            <a:chExt cx="14760575" cy="10440000"/>
          </a:xfrm>
        </p:grpSpPr>
        <p:sp>
          <p:nvSpPr>
            <p:cNvPr id="95" name="タイトル 7"/>
            <p:cNvSpPr txBox="1">
              <a:spLocks/>
            </p:cNvSpPr>
            <p:nvPr/>
          </p:nvSpPr>
          <p:spPr>
            <a:xfrm>
              <a:off x="179963" y="129114"/>
              <a:ext cx="14760000" cy="10440000"/>
            </a:xfrm>
            <a:prstGeom prst="rect">
              <a:avLst/>
            </a:prstGeom>
            <a:no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2800"/>
                </a:lnSpc>
              </a:pPr>
              <a:endParaRPr lang="ja-JP" altLang="en-US" sz="2000" b="1" dirty="0">
                <a:solidFill>
                  <a:schemeClr val="bg1"/>
                </a:solidFill>
                <a:latin typeface="メイリオ" panose="020B0604030504040204" pitchFamily="50" charset="-128"/>
                <a:ea typeface="メイリオ" panose="020B0604030504040204" pitchFamily="50" charset="-128"/>
              </a:endParaRPr>
            </a:p>
          </p:txBody>
        </p:sp>
        <p:cxnSp>
          <p:nvCxnSpPr>
            <p:cNvPr id="96" name="直線コネクタ 95"/>
            <p:cNvCxnSpPr/>
            <p:nvPr/>
          </p:nvCxnSpPr>
          <p:spPr>
            <a:xfrm>
              <a:off x="7559675" y="536366"/>
              <a:ext cx="0" cy="97920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タイトル 7"/>
            <p:cNvSpPr txBox="1">
              <a:spLocks/>
            </p:cNvSpPr>
            <p:nvPr/>
          </p:nvSpPr>
          <p:spPr>
            <a:xfrm>
              <a:off x="179388" y="129114"/>
              <a:ext cx="14760000" cy="432000"/>
            </a:xfrm>
            <a:prstGeom prst="rect">
              <a:avLst/>
            </a:prstGeom>
            <a:solidFill>
              <a:schemeClr val="accent1">
                <a:lumMod val="75000"/>
              </a:schemeClr>
            </a:solid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2800"/>
                </a:lnSpc>
              </a:pPr>
              <a:r>
                <a:rPr lang="ja-JP" altLang="en-US" sz="2000" b="1" dirty="0" smtClean="0">
                  <a:solidFill>
                    <a:schemeClr val="bg1"/>
                  </a:solidFill>
                  <a:latin typeface="メイリオ" panose="020B0604030504040204" pitchFamily="50" charset="-128"/>
                  <a:ea typeface="メイリオ" panose="020B0604030504040204" pitchFamily="50" charset="-128"/>
                </a:rPr>
                <a:t>香 美 町 空 家 等 対 策 計 画 </a:t>
              </a:r>
              <a:r>
                <a:rPr lang="en-US" altLang="ja-JP" sz="2000" b="1" dirty="0" smtClean="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概要版</a:t>
              </a:r>
              <a:r>
                <a:rPr lang="en-US" altLang="ja-JP" sz="2000" b="1" dirty="0" smtClean="0">
                  <a:solidFill>
                    <a:schemeClr val="bg1"/>
                  </a:solidFill>
                  <a:latin typeface="メイリオ" panose="020B0604030504040204" pitchFamily="50" charset="-128"/>
                  <a:ea typeface="メイリオ" panose="020B0604030504040204" pitchFamily="50" charset="-128"/>
                </a:rPr>
                <a:t>】</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pSp>
      <p:sp>
        <p:nvSpPr>
          <p:cNvPr id="35" name="正方形/長方形 34"/>
          <p:cNvSpPr/>
          <p:nvPr/>
        </p:nvSpPr>
        <p:spPr>
          <a:xfrm>
            <a:off x="7631113" y="701172"/>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54000" bIns="36000" rtlCol="0" anchor="ctr" anchorCtr="0"/>
          <a:lstStyle/>
          <a:p>
            <a:pPr fontAlgn="base">
              <a:lnSpc>
                <a:spcPts val="2400"/>
              </a:lnSpc>
            </a:pPr>
            <a:r>
              <a:rPr lang="ja-JP" altLang="en-US"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第５章　管理不全な空家等への対応</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40" name="直線コネクタ 39"/>
          <p:cNvCxnSpPr/>
          <p:nvPr/>
        </p:nvCxnSpPr>
        <p:spPr>
          <a:xfrm>
            <a:off x="7559675" y="533952"/>
            <a:ext cx="0" cy="979200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48" name="タイトル 7"/>
          <p:cNvSpPr txBox="1">
            <a:spLocks/>
          </p:cNvSpPr>
          <p:nvPr/>
        </p:nvSpPr>
        <p:spPr>
          <a:xfrm>
            <a:off x="175995" y="10278700"/>
            <a:ext cx="14760000" cy="288000"/>
          </a:xfrm>
          <a:prstGeom prst="rect">
            <a:avLst/>
          </a:prstGeom>
          <a:solidFill>
            <a:schemeClr val="accent1">
              <a:lumMod val="40000"/>
              <a:lumOff val="60000"/>
            </a:schemeClr>
          </a:solidFill>
          <a:ln w="12700">
            <a:solidFill>
              <a:schemeClr val="accent1">
                <a:lumMod val="75000"/>
              </a:schemeClr>
            </a:solidFill>
          </a:ln>
        </p:spPr>
        <p:txBody>
          <a:bodyPr vert="horz" lIns="91440" tIns="72000" rIns="91440" bIns="72000" rtlCol="0" anchor="ctr">
            <a:noAutofit/>
          </a:bodyPr>
          <a:lstStyle>
            <a:lvl1pPr algn="l" defTabSz="1133947" rtl="0" eaLnBrk="1" latinLnBrk="0" hangingPunct="1">
              <a:lnSpc>
                <a:spcPct val="90000"/>
              </a:lnSpc>
              <a:spcBef>
                <a:spcPct val="0"/>
              </a:spcBef>
              <a:buNone/>
              <a:defRPr kumimoji="1" sz="5456" kern="1200">
                <a:solidFill>
                  <a:schemeClr val="tx1"/>
                </a:solidFill>
                <a:latin typeface="+mj-lt"/>
                <a:ea typeface="+mj-ea"/>
                <a:cs typeface="+mj-cs"/>
              </a:defRPr>
            </a:lvl1pPr>
          </a:lstStyle>
          <a:p>
            <a:pPr algn="ctr">
              <a:lnSpc>
                <a:spcPts val="1800"/>
              </a:lnSpc>
            </a:pPr>
            <a:r>
              <a:rPr lang="ja-JP" altLang="en-US" sz="1200" dirty="0">
                <a:latin typeface="メイリオ" panose="020B0604030504040204" pitchFamily="50" charset="-128"/>
                <a:ea typeface="メイリオ" panose="020B0604030504040204" pitchFamily="50" charset="-128"/>
              </a:rPr>
              <a:t>＜空家に関する総合的な相談窓口＞　香美町 企画課 空家対策担当　　電話番号：０７９６－３６－１９６２（直通）　メール：</a:t>
            </a:r>
            <a:r>
              <a:rPr lang="en-US" altLang="ja-JP" sz="1200" dirty="0">
                <a:latin typeface="メイリオ" panose="020B0604030504040204" pitchFamily="50" charset="-128"/>
                <a:ea typeface="メイリオ" panose="020B0604030504040204" pitchFamily="50" charset="-128"/>
              </a:rPr>
              <a:t> kikaku@town.mikata-kami.lg.jp</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06" name="Rectangle 15"/>
          <p:cNvSpPr>
            <a:spLocks noChangeArrowheads="1"/>
          </p:cNvSpPr>
          <p:nvPr/>
        </p:nvSpPr>
        <p:spPr bwMode="auto">
          <a:xfrm>
            <a:off x="0" y="0"/>
            <a:ext cx="1511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7" name="Rectangle 24"/>
          <p:cNvSpPr>
            <a:spLocks noChangeArrowheads="1"/>
          </p:cNvSpPr>
          <p:nvPr/>
        </p:nvSpPr>
        <p:spPr bwMode="auto">
          <a:xfrm>
            <a:off x="0" y="457200"/>
            <a:ext cx="151193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4" name="正方形/長方形 103"/>
          <p:cNvSpPr/>
          <p:nvPr/>
        </p:nvSpPr>
        <p:spPr>
          <a:xfrm>
            <a:off x="7649532" y="8259935"/>
            <a:ext cx="7183506" cy="1911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marL="228600" indent="-228600" algn="just">
              <a:spcBef>
                <a:spcPts val="600"/>
              </a:spcBef>
              <a:buClr>
                <a:schemeClr val="accent1">
                  <a:lumMod val="75000"/>
                </a:schemeClr>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空家等相談窓口の設置</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企画課</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に「空家等相談窓口」を設置し、総合窓口として対応</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します。寄せられた相談や問い合わせは、内容</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に応じて担当部署を紹介するとともに、専門家による対応が必要な場合は、香美町空家等対策協議会や「ひょうご空き家対策フォーラム」との連携を図り、円滑な対応にあたります。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香美町空家等対策協議会</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専門的</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知見を踏まえ、①本計画の作成及び変更並びに実施に関すること、②特定空家等の認定に関すること、③その他空家等に関する施策の推進に関することについて協議します。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庁内連携体制の構築</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庁内関係部署の連携体制を構築し、実務者会議として「香美町空家等対策庁内会議</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」を開催し</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、関係部署間で情報</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や課題を継続的に共有し</a:t>
            </a:r>
            <a:r>
              <a:rPr lang="ja-JP" altLang="en-US" sz="1100" kern="10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空家等対策</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に関する協議や調整を</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行います。</a:t>
            </a:r>
            <a:endParaRPr lang="en-US" altLang="ja-JP"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28600" indent="-228600" algn="just">
              <a:spcBef>
                <a:spcPts val="600"/>
              </a:spcBef>
              <a:buClr>
                <a:schemeClr val="accent5"/>
              </a:buClr>
              <a:buFont typeface="+mj-lt"/>
              <a:buAutoNum type="arabicPeriod"/>
            </a:pPr>
            <a:r>
              <a:rPr lang="ja-JP" altLang="en-US" sz="1100" b="1" kern="100" dirty="0" smtClean="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rPr>
              <a:t>関係団体との連携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専門家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団体や関係事業者、関係行政機関等との連携及び協力のもとに、</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空家等の</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発生抑止、適切な管理、利活用に向けた取組を</a:t>
            </a: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進めます。</a:t>
            </a:r>
            <a:endParaRPr lang="en-US" altLang="ja-JP" sz="1100" b="1" kern="100" dirty="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8" name="正方形/長方形 117"/>
          <p:cNvSpPr/>
          <p:nvPr/>
        </p:nvSpPr>
        <p:spPr>
          <a:xfrm>
            <a:off x="11664013" y="1160428"/>
            <a:ext cx="3044424" cy="11707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本町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では、法及び「香美町空家等の適正な管理に関する条例」の規定に基づき、町民の安全・安心を守るために、管理不全な空家等の状態や周辺への影響の度合い、危険の切迫性等を総合的に判断し、必要な措置を講じます。</a:t>
            </a:r>
            <a:endParaRPr lang="en-US" altLang="ja-JP" sz="1050" b="1" kern="100" dirty="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5" name="正方形/長方形 64"/>
          <p:cNvSpPr/>
          <p:nvPr/>
        </p:nvSpPr>
        <p:spPr>
          <a:xfrm>
            <a:off x="292555" y="707829"/>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54000" bIns="36000" rtlCol="0" anchor="ctr" anchorCtr="0"/>
          <a:lstStyle/>
          <a:p>
            <a:pPr fontAlgn="base">
              <a:lnSpc>
                <a:spcPts val="2400"/>
              </a:lnSpc>
            </a:pP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第４章　空家等対策における施策</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1" name="正方形/長方形 70"/>
          <p:cNvSpPr/>
          <p:nvPr/>
        </p:nvSpPr>
        <p:spPr>
          <a:xfrm>
            <a:off x="8252064" y="1186976"/>
            <a:ext cx="2957197"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gn="ct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図</a:t>
            </a:r>
            <a:r>
              <a:rPr lang="en-US" altLang="ja-JP" sz="10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特定空家等に対する措置のフロー</a:t>
            </a:r>
            <a:endParaRPr lang="en-US" altLang="ja-JP" sz="1000" b="1" kern="100" dirty="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endParaRPr lang="en-US" altLang="ja-JP" sz="1000" b="1" kern="100" dirty="0" smtClean="0">
              <a:solidFill>
                <a:schemeClr val="accent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1" name="角丸四角形 60"/>
          <p:cNvSpPr/>
          <p:nvPr/>
        </p:nvSpPr>
        <p:spPr>
          <a:xfrm>
            <a:off x="11808013" y="5208535"/>
            <a:ext cx="2880000" cy="2520000"/>
          </a:xfrm>
          <a:prstGeom prst="roundRect">
            <a:avLst>
              <a:gd name="adj" fmla="val 11744"/>
            </a:avLst>
          </a:prstGeom>
          <a:solidFill>
            <a:schemeClr val="bg1"/>
          </a:solid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11952013" y="5323122"/>
            <a:ext cx="2592000" cy="2107916"/>
          </a:xfrm>
          <a:prstGeom prst="rect">
            <a:avLst/>
          </a:prstGeom>
          <a:noFill/>
          <a:ln w="19050">
            <a:noFill/>
          </a:ln>
          <a:effectLst/>
        </p:spPr>
        <p:style>
          <a:lnRef idx="2">
            <a:schemeClr val="accent5"/>
          </a:lnRef>
          <a:fillRef idx="1">
            <a:schemeClr val="lt1"/>
          </a:fillRef>
          <a:effectRef idx="0">
            <a:schemeClr val="accent5"/>
          </a:effectRef>
          <a:fontRef idx="minor">
            <a:schemeClr val="dk1"/>
          </a:fontRef>
        </p:style>
        <p:txBody>
          <a:bodyPr wrap="square" tIns="108000" bIns="108000" rtlCol="0" anchor="t"/>
          <a:lstStyle/>
          <a:p>
            <a:pPr marL="0" lvl="3" algn="just">
              <a:spcBef>
                <a:spcPts val="600"/>
              </a:spcBef>
              <a:buClr>
                <a:schemeClr val="accent2"/>
              </a:buClr>
            </a:pPr>
            <a:r>
              <a:rPr lang="ja-JP" altLang="en-US" sz="1400" b="1" dirty="0" smtClean="0">
                <a:solidFill>
                  <a:schemeClr val="accent1">
                    <a:lumMod val="75000"/>
                  </a:schemeClr>
                </a:solidFill>
                <a:latin typeface="メイリオ" panose="020B0604030504040204" pitchFamily="50" charset="-128"/>
                <a:ea typeface="メイリオ" panose="020B0604030504040204" pitchFamily="50" charset="-128"/>
              </a:rPr>
              <a:t>「香美町老朽危険空家除却</a:t>
            </a:r>
            <a:r>
              <a:rPr lang="ja-JP" altLang="en-US" sz="1400" b="1" dirty="0" smtClean="0">
                <a:solidFill>
                  <a:schemeClr val="accent1">
                    <a:lumMod val="75000"/>
                  </a:schemeClr>
                </a:solidFill>
                <a:latin typeface="メイリオ" panose="020B0604030504040204" pitchFamily="50" charset="-128"/>
                <a:ea typeface="メイリオ" panose="020B0604030504040204" pitchFamily="50" charset="-128"/>
              </a:rPr>
              <a:t>支援補助</a:t>
            </a:r>
            <a:r>
              <a:rPr lang="ja-JP" altLang="en-US" sz="1400" b="1" dirty="0">
                <a:solidFill>
                  <a:schemeClr val="accent1">
                    <a:lumMod val="75000"/>
                  </a:schemeClr>
                </a:solidFill>
                <a:latin typeface="メイリオ" panose="020B0604030504040204" pitchFamily="50" charset="-128"/>
                <a:ea typeface="メイリオ" panose="020B0604030504040204" pitchFamily="50" charset="-128"/>
              </a:rPr>
              <a:t>金</a:t>
            </a:r>
            <a:r>
              <a:rPr lang="ja-JP" altLang="en-US" sz="1400" b="1" dirty="0" smtClean="0">
                <a:solidFill>
                  <a:schemeClr val="accent1">
                    <a:lumMod val="75000"/>
                  </a:schemeClr>
                </a:solidFill>
                <a:latin typeface="メイリオ" panose="020B0604030504040204" pitchFamily="50" charset="-128"/>
                <a:ea typeface="メイリオ" panose="020B0604030504040204" pitchFamily="50" charset="-128"/>
              </a:rPr>
              <a:t>制度」の創設</a:t>
            </a:r>
            <a:endParaRPr lang="en-US" altLang="ja-JP" sz="1400" b="1" dirty="0" smtClean="0">
              <a:solidFill>
                <a:schemeClr val="accent1">
                  <a:lumMod val="75000"/>
                </a:schemeClr>
              </a:solidFill>
              <a:latin typeface="メイリオ" panose="020B0604030504040204" pitchFamily="50" charset="-128"/>
              <a:ea typeface="メイリオ" panose="020B0604030504040204" pitchFamily="50" charset="-128"/>
            </a:endParaRPr>
          </a:p>
          <a:p>
            <a:pPr marL="0" lvl="3" algn="just">
              <a:spcBef>
                <a:spcPts val="600"/>
              </a:spcBef>
              <a:buClr>
                <a:schemeClr val="accent2"/>
              </a:buClr>
            </a:pPr>
            <a:r>
              <a:rPr lang="ja-JP" altLang="en-US" sz="1100" dirty="0" smtClean="0">
                <a:solidFill>
                  <a:schemeClr val="tx1"/>
                </a:solidFill>
                <a:latin typeface="メイリオ" panose="020B0604030504040204" pitchFamily="50" charset="-128"/>
                <a:ea typeface="メイリオ" panose="020B0604030504040204" pitchFamily="50" charset="-128"/>
              </a:rPr>
              <a:t>　地域</a:t>
            </a:r>
            <a:r>
              <a:rPr lang="ja-JP" altLang="en-US" sz="1100" dirty="0">
                <a:solidFill>
                  <a:schemeClr val="tx1"/>
                </a:solidFill>
                <a:latin typeface="メイリオ" panose="020B0604030504040204" pitchFamily="50" charset="-128"/>
                <a:ea typeface="メイリオ" panose="020B0604030504040204" pitchFamily="50" charset="-128"/>
              </a:rPr>
              <a:t>住民等に悪影響を及ぼす可能性を有する管理不全状態にある老朽危険空家に対し、空家所有者等の自主的な除却を促進するため、本町の実態に則した老朽危険空家除却</a:t>
            </a:r>
            <a:r>
              <a:rPr lang="ja-JP" altLang="en-US" sz="1100" dirty="0" smtClean="0">
                <a:solidFill>
                  <a:schemeClr val="tx1"/>
                </a:solidFill>
                <a:latin typeface="メイリオ" panose="020B0604030504040204" pitchFamily="50" charset="-128"/>
                <a:ea typeface="メイリオ" panose="020B0604030504040204" pitchFamily="50" charset="-128"/>
              </a:rPr>
              <a:t>支援補助</a:t>
            </a:r>
            <a:r>
              <a:rPr lang="ja-JP" altLang="en-US" sz="1100" dirty="0">
                <a:solidFill>
                  <a:schemeClr val="tx1"/>
                </a:solidFill>
                <a:latin typeface="メイリオ" panose="020B0604030504040204" pitchFamily="50" charset="-128"/>
                <a:ea typeface="メイリオ" panose="020B0604030504040204" pitchFamily="50" charset="-128"/>
              </a:rPr>
              <a:t>金制度を創設</a:t>
            </a:r>
            <a:r>
              <a:rPr lang="ja-JP" altLang="en-US" sz="1100" dirty="0" smtClean="0">
                <a:solidFill>
                  <a:schemeClr val="tx1"/>
                </a:solidFill>
                <a:latin typeface="メイリオ" panose="020B0604030504040204" pitchFamily="50" charset="-128"/>
                <a:ea typeface="メイリオ" panose="020B0604030504040204" pitchFamily="50" charset="-128"/>
              </a:rPr>
              <a:t>します。</a:t>
            </a:r>
            <a:endParaRPr lang="ja-JP" altLang="ja-JP" sz="1100" dirty="0">
              <a:solidFill>
                <a:schemeClr val="tx1"/>
              </a:solidFill>
              <a:latin typeface="メイリオ" panose="020B0604030504040204" pitchFamily="50" charset="-128"/>
              <a:ea typeface="メイリオ" panose="020B0604030504040204" pitchFamily="50" charset="-128"/>
            </a:endParaRPr>
          </a:p>
        </p:txBody>
      </p:sp>
      <p:sp>
        <p:nvSpPr>
          <p:cNvPr id="37" name="正方形/長方形 36"/>
          <p:cNvSpPr/>
          <p:nvPr/>
        </p:nvSpPr>
        <p:spPr>
          <a:xfrm>
            <a:off x="7639908" y="7911533"/>
            <a:ext cx="7200000" cy="360000"/>
          </a:xfrm>
          <a:prstGeom prst="rect">
            <a:avLst/>
          </a:prstGeom>
          <a:solidFill>
            <a:schemeClr val="accent1">
              <a:lumMod val="20000"/>
              <a:lumOff val="80000"/>
            </a:schemeClr>
          </a:solidFill>
          <a:ln w="3175">
            <a:solidFill>
              <a:schemeClr val="accent1">
                <a:lumMod val="75000"/>
              </a:schemeClr>
            </a:solidFill>
          </a:ln>
          <a:effectLst/>
        </p:spPr>
        <p:style>
          <a:lnRef idx="2">
            <a:schemeClr val="accent5"/>
          </a:lnRef>
          <a:fillRef idx="1">
            <a:schemeClr val="lt1"/>
          </a:fillRef>
          <a:effectRef idx="0">
            <a:schemeClr val="accent5"/>
          </a:effectRef>
          <a:fontRef idx="minor">
            <a:schemeClr val="dk1"/>
          </a:fontRef>
        </p:style>
        <p:txBody>
          <a:bodyPr wrap="square" lIns="180000" tIns="36000" bIns="36000" rtlCol="0" anchor="ctr" anchorCtr="0"/>
          <a:lstStyle/>
          <a:p>
            <a:pPr fontAlgn="base">
              <a:lnSpc>
                <a:spcPts val="2400"/>
              </a:lnSpc>
            </a:pPr>
            <a:r>
              <a:rPr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第６章</a:t>
            </a:r>
            <a:r>
              <a:rPr lang="ja-JP" altLang="en-US"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空家等対策の推進体制</a:t>
            </a:r>
            <a:endParaRPr lang="ja-JP" altLang="en-US" sz="1600" kern="100" dirty="0">
              <a:solidFill>
                <a:schemeClr val="accent1">
                  <a:lumMod val="75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31391" y="6893488"/>
            <a:ext cx="998134" cy="709923"/>
          </a:xfrm>
          <a:prstGeom prst="rect">
            <a:avLst/>
          </a:prstGeom>
        </p:spPr>
      </p:pic>
      <p:sp>
        <p:nvSpPr>
          <p:cNvPr id="42" name="角丸四角形 41"/>
          <p:cNvSpPr/>
          <p:nvPr/>
        </p:nvSpPr>
        <p:spPr>
          <a:xfrm>
            <a:off x="11808013" y="2624162"/>
            <a:ext cx="2880000" cy="2412000"/>
          </a:xfrm>
          <a:prstGeom prst="roundRect">
            <a:avLst>
              <a:gd name="adj" fmla="val 11744"/>
            </a:avLst>
          </a:prstGeom>
          <a:solidFill>
            <a:schemeClr val="bg1"/>
          </a:solidFill>
          <a:ln w="285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1934013" y="2781856"/>
            <a:ext cx="2628000" cy="2107916"/>
          </a:xfrm>
          <a:prstGeom prst="rect">
            <a:avLst/>
          </a:prstGeom>
          <a:noFill/>
          <a:ln w="19050">
            <a:noFill/>
          </a:ln>
          <a:effectLst/>
        </p:spPr>
        <p:style>
          <a:lnRef idx="2">
            <a:schemeClr val="accent5"/>
          </a:lnRef>
          <a:fillRef idx="1">
            <a:schemeClr val="lt1"/>
          </a:fillRef>
          <a:effectRef idx="0">
            <a:schemeClr val="accent5"/>
          </a:effectRef>
          <a:fontRef idx="minor">
            <a:schemeClr val="dk1"/>
          </a:fontRef>
        </p:style>
        <p:txBody>
          <a:bodyPr wrap="square" tIns="108000" bIns="108000" rtlCol="0" anchor="t"/>
          <a:lstStyle/>
          <a:p>
            <a:pPr marL="0" lvl="3" algn="just">
              <a:spcBef>
                <a:spcPts val="600"/>
              </a:spcBef>
              <a:buClr>
                <a:schemeClr val="accent2"/>
              </a:buClr>
            </a:pPr>
            <a:r>
              <a:rPr lang="ja-JP" altLang="en-US" sz="1400" b="1" dirty="0" smtClean="0">
                <a:solidFill>
                  <a:schemeClr val="accent1">
                    <a:lumMod val="75000"/>
                  </a:schemeClr>
                </a:solidFill>
                <a:latin typeface="メイリオ" panose="020B0604030504040204" pitchFamily="50" charset="-128"/>
                <a:ea typeface="メイリオ" panose="020B0604030504040204" pitchFamily="50" charset="-128"/>
              </a:rPr>
              <a:t>応急措置</a:t>
            </a:r>
            <a:endParaRPr lang="en-US" altLang="ja-JP" sz="1400" b="1" dirty="0" smtClean="0">
              <a:solidFill>
                <a:schemeClr val="accent1">
                  <a:lumMod val="75000"/>
                </a:schemeClr>
              </a:solidFill>
              <a:latin typeface="メイリオ" panose="020B0604030504040204" pitchFamily="50" charset="-128"/>
              <a:ea typeface="メイリオ" panose="020B0604030504040204" pitchFamily="50" charset="-128"/>
            </a:endParaRP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自然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災害の発生等により、地域住民の生命、身体又は財産に被害が及ぶような危険が急迫し、他に適切な手段がなく、危害を未然に回避するために緊急の措置が必要である場合には、町は必要最低限の応急的な措置（応急措置）を行います。</a:t>
            </a:r>
          </a:p>
          <a:p>
            <a:pPr algn="just">
              <a:spcBef>
                <a:spcPts val="600"/>
              </a:spcBef>
              <a:buClr>
                <a:schemeClr val="accent5"/>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応急</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措置に要した費用は、所有者等に請求・徴収します。</a:t>
            </a:r>
          </a:p>
        </p:txBody>
      </p:sp>
      <p:sp>
        <p:nvSpPr>
          <p:cNvPr id="49" name="角丸四角形 48"/>
          <p:cNvSpPr/>
          <p:nvPr/>
        </p:nvSpPr>
        <p:spPr>
          <a:xfrm>
            <a:off x="452131" y="1588342"/>
            <a:ext cx="6880847" cy="2772000"/>
          </a:xfrm>
          <a:prstGeom prst="roundRect">
            <a:avLst>
              <a:gd name="adj" fmla="val 9587"/>
            </a:avLst>
          </a:prstGeom>
          <a:solidFill>
            <a:schemeClr val="bg1"/>
          </a:solidFill>
          <a:ln w="69850" cmpd="thickThin">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horz" wrap="square" lIns="180000" tIns="45720" rIns="180000" bIns="45720" numCol="1" spcCol="0" rtlCol="0" fromWordArt="0" anchor="t" anchorCtr="0" forceAA="0" compatLnSpc="1">
            <a:prstTxWarp prst="textNoShape">
              <a:avLst/>
            </a:prstTxWarp>
            <a:noAutofit/>
          </a:bodyPr>
          <a:lstStyle/>
          <a:p>
            <a:pPr marL="63500" indent="152400" algn="just">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0" name="角丸四角形 59"/>
          <p:cNvSpPr/>
          <p:nvPr/>
        </p:nvSpPr>
        <p:spPr>
          <a:xfrm>
            <a:off x="966916" y="1237839"/>
            <a:ext cx="2880000" cy="540000"/>
          </a:xfrm>
          <a:prstGeom prst="roundRect">
            <a:avLst/>
          </a:prstGeom>
          <a:ln w="28575">
            <a:solidFill>
              <a:schemeClr val="bg1"/>
            </a:solidFill>
          </a:ln>
          <a:effectLst>
            <a:outerShdw blurRad="50800" dist="25400" dir="2700000" algn="tl" rotWithShape="0">
              <a:schemeClr val="tx1">
                <a:lumMod val="50000"/>
                <a:lumOff val="50000"/>
                <a:alpha val="40000"/>
              </a:schemeClr>
            </a:outerShdw>
          </a:effectLst>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oAutofit/>
          </a:bodyPr>
          <a:lstStyle/>
          <a:p>
            <a:pPr algn="ctr">
              <a:lnSpc>
                <a:spcPts val="2000"/>
              </a:lnSpc>
              <a:spcAft>
                <a:spcPts val="0"/>
              </a:spcAft>
            </a:pPr>
            <a:r>
              <a:rPr lang="ja-JP" altLang="ja-JP" sz="1600" b="1" dirty="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空家等</a:t>
            </a:r>
            <a:r>
              <a:rPr lang="ja-JP" altLang="ja-JP"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の</a:t>
            </a:r>
            <a:r>
              <a:rPr lang="ja-JP" altLang="en-US"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発生抑制</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 name="フローチャート: 処理 3"/>
          <p:cNvSpPr/>
          <p:nvPr/>
        </p:nvSpPr>
        <p:spPr>
          <a:xfrm rot="20842713">
            <a:off x="454425" y="1265639"/>
            <a:ext cx="798016" cy="365757"/>
          </a:xfrm>
          <a:prstGeom prst="flowChartProcess">
            <a:avLst/>
          </a:prstGeom>
          <a:solidFill>
            <a:srgbClr val="F2DBDC"/>
          </a:solidFill>
          <a:ln>
            <a:solidFill>
              <a:srgbClr val="C00000"/>
            </a:solidFill>
          </a:ln>
        </p:spPr>
        <p:style>
          <a:lnRef idx="0">
            <a:schemeClr val="accent2"/>
          </a:lnRef>
          <a:fillRef idx="3">
            <a:schemeClr val="accent2"/>
          </a:fillRef>
          <a:effectRef idx="3">
            <a:schemeClr val="accent2"/>
          </a:effectRef>
          <a:fontRef idx="minor">
            <a:schemeClr val="lt1"/>
          </a:fontRef>
        </p:style>
        <p:txBody>
          <a:bodyPr lIns="36000" tIns="36000" rIns="36000" bIns="36000" rtlCol="0" anchor="ctr"/>
          <a:lstStyle/>
          <a:p>
            <a:pPr algn="ctr">
              <a:lnSpc>
                <a:spcPts val="2200"/>
              </a:lnSpc>
            </a:pPr>
            <a:r>
              <a:rPr kumimoji="1" lang="ja-JP" altLang="en-US" sz="1400" b="1" dirty="0" smtClean="0">
                <a:solidFill>
                  <a:srgbClr val="C00000"/>
                </a:solidFill>
                <a:latin typeface="メイリオ" panose="020B0604030504040204" pitchFamily="50" charset="-128"/>
                <a:ea typeface="メイリオ" panose="020B0604030504040204" pitchFamily="50" charset="-128"/>
              </a:rPr>
              <a:t>対策１</a:t>
            </a:r>
            <a:endParaRPr kumimoji="1" lang="ja-JP" altLang="en-US" sz="1400" b="1" dirty="0">
              <a:solidFill>
                <a:srgbClr val="C00000"/>
              </a:solidFill>
              <a:latin typeface="メイリオ" panose="020B0604030504040204" pitchFamily="50" charset="-128"/>
              <a:ea typeface="メイリオ" panose="020B0604030504040204" pitchFamily="50" charset="-128"/>
            </a:endParaRPr>
          </a:p>
        </p:txBody>
      </p:sp>
      <p:sp>
        <p:nvSpPr>
          <p:cNvPr id="63" name="正方形/長方形 62"/>
          <p:cNvSpPr/>
          <p:nvPr/>
        </p:nvSpPr>
        <p:spPr>
          <a:xfrm>
            <a:off x="628825" y="1851827"/>
            <a:ext cx="2525314" cy="2424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空家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等の数が増加すると地域の魅力や活力も低下します。</a:t>
            </a:r>
          </a:p>
          <a:p>
            <a:pPr algn="just">
              <a:buClr>
                <a:schemeClr val="accent2"/>
              </a:buClr>
            </a:pP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将来も安心して長く住み続けられる町として、良好な住環境の維持や定住の促進が重要となります。</a:t>
            </a:r>
          </a:p>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また</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空家等対策の基本は、何よりまず空家等を発生させないことであり、空家等となる前の段階から将来的に空家等となる可能性やそこで起こりうる問題について、所有者等に限らず町民全体に広く情報提供を行い、意識啓発や理解促進を図ります。</a:t>
            </a:r>
          </a:p>
        </p:txBody>
      </p:sp>
      <p:sp>
        <p:nvSpPr>
          <p:cNvPr id="66" name="正方形/長方形 65"/>
          <p:cNvSpPr/>
          <p:nvPr/>
        </p:nvSpPr>
        <p:spPr>
          <a:xfrm>
            <a:off x="2994658" y="1851827"/>
            <a:ext cx="4299887" cy="23084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marL="228600" lvl="3" indent="-228600">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空家等の実態把握及び情報のデータベース化</a:t>
            </a: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町ホームページ、広報等による情報発信</a:t>
            </a:r>
            <a:endParaRPr lang="en-US" altLang="ja-JP" sz="1200" dirty="0">
              <a:solidFill>
                <a:schemeClr val="accent1"/>
              </a:solidFill>
              <a:latin typeface="メイリオ" panose="020B0604030504040204" pitchFamily="50" charset="-128"/>
              <a:ea typeface="メイリオ" panose="020B0604030504040204" pitchFamily="50" charset="-128"/>
            </a:endParaRP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町や県の取組を紹介するリーフレットの作成・配布</a:t>
            </a:r>
            <a:endParaRPr lang="en-US" altLang="ja-JP" sz="1200" dirty="0">
              <a:solidFill>
                <a:schemeClr val="accent1"/>
              </a:solidFill>
              <a:latin typeface="メイリオ" panose="020B0604030504040204" pitchFamily="50" charset="-128"/>
              <a:ea typeface="メイリオ" panose="020B0604030504040204" pitchFamily="50" charset="-128"/>
            </a:endParaRP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固定</a:t>
            </a:r>
            <a:r>
              <a:rPr lang="ja-JP" altLang="en-US" sz="1200" dirty="0" smtClean="0">
                <a:solidFill>
                  <a:schemeClr val="accent1"/>
                </a:solidFill>
                <a:latin typeface="メイリオ" panose="020B0604030504040204" pitchFamily="50" charset="-128"/>
                <a:ea typeface="メイリオ" panose="020B0604030504040204" pitchFamily="50" charset="-128"/>
              </a:rPr>
              <a:t>資産税納税</a:t>
            </a:r>
            <a:r>
              <a:rPr lang="ja-JP" altLang="en-US" sz="1200" dirty="0">
                <a:solidFill>
                  <a:schemeClr val="accent1"/>
                </a:solidFill>
                <a:latin typeface="メイリオ" panose="020B0604030504040204" pitchFamily="50" charset="-128"/>
                <a:ea typeface="メイリオ" panose="020B0604030504040204" pitchFamily="50" charset="-128"/>
              </a:rPr>
              <a:t>義務者への啓発チラシの送付</a:t>
            </a:r>
            <a:endParaRPr lang="en-US" altLang="ja-JP" sz="1200" dirty="0">
              <a:solidFill>
                <a:schemeClr val="accent1"/>
              </a:solidFill>
              <a:latin typeface="メイリオ" panose="020B0604030504040204" pitchFamily="50" charset="-128"/>
              <a:ea typeface="メイリオ" panose="020B0604030504040204" pitchFamily="50" charset="-128"/>
            </a:endParaRP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相続対策や空家等問題に関する周知活動（所有者等に限らず、高齢者が多く参加するイベント等での周知）</a:t>
            </a:r>
            <a:endParaRPr lang="en-US" altLang="ja-JP" sz="1200" dirty="0">
              <a:solidFill>
                <a:schemeClr val="accent1"/>
              </a:solidFill>
              <a:latin typeface="メイリオ" panose="020B0604030504040204" pitchFamily="50" charset="-128"/>
              <a:ea typeface="メイリオ" panose="020B0604030504040204" pitchFamily="50" charset="-128"/>
            </a:endParaRP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区又は自治会（区）等への出前講座の開催</a:t>
            </a:r>
            <a:endParaRPr lang="en-US" altLang="ja-JP" sz="1200" dirty="0">
              <a:solidFill>
                <a:schemeClr val="accent1"/>
              </a:solidFill>
              <a:latin typeface="メイリオ" panose="020B0604030504040204" pitchFamily="50" charset="-128"/>
              <a:ea typeface="メイリオ" panose="020B0604030504040204" pitchFamily="50" charset="-128"/>
            </a:endParaRPr>
          </a:p>
          <a:p>
            <a:pPr marL="228600" lvl="3" indent="-228600">
              <a:spcBef>
                <a:spcPts val="600"/>
              </a:spcBef>
              <a:buClr>
                <a:schemeClr val="accent1"/>
              </a:buClr>
              <a:buFont typeface="+mj-ea"/>
              <a:buAutoNum type="circleNumDbPlain"/>
            </a:pPr>
            <a:r>
              <a:rPr lang="ja-JP" altLang="en-US" sz="1200" dirty="0">
                <a:solidFill>
                  <a:schemeClr val="accent1"/>
                </a:solidFill>
                <a:latin typeface="メイリオ" panose="020B0604030504040204" pitchFamily="50" charset="-128"/>
                <a:ea typeface="メイリオ" panose="020B0604030504040204" pitchFamily="50" charset="-128"/>
              </a:rPr>
              <a:t>専門分野における諸団体と連携した相談会の開催</a:t>
            </a:r>
            <a:endParaRPr lang="en-US" altLang="ja-JP" sz="1200" dirty="0">
              <a:solidFill>
                <a:schemeClr val="accent1"/>
              </a:solidFill>
              <a:latin typeface="メイリオ" panose="020B0604030504040204" pitchFamily="50" charset="-128"/>
              <a:ea typeface="メイリオ" panose="020B0604030504040204" pitchFamily="50" charset="-128"/>
            </a:endParaRPr>
          </a:p>
        </p:txBody>
      </p:sp>
      <p:sp>
        <p:nvSpPr>
          <p:cNvPr id="67" name="角丸四角形 66"/>
          <p:cNvSpPr/>
          <p:nvPr/>
        </p:nvSpPr>
        <p:spPr>
          <a:xfrm>
            <a:off x="417907" y="5112112"/>
            <a:ext cx="3096000" cy="3735165"/>
          </a:xfrm>
          <a:prstGeom prst="roundRect">
            <a:avLst>
              <a:gd name="adj" fmla="val 9587"/>
            </a:avLst>
          </a:prstGeom>
          <a:solidFill>
            <a:schemeClr val="bg1"/>
          </a:solidFill>
          <a:ln w="69850" cmpd="thickThin">
            <a:solidFill>
              <a:schemeClr val="accent6"/>
            </a:solidFill>
          </a:ln>
        </p:spPr>
        <p:style>
          <a:lnRef idx="2">
            <a:schemeClr val="accent1"/>
          </a:lnRef>
          <a:fillRef idx="1">
            <a:schemeClr val="lt1"/>
          </a:fillRef>
          <a:effectRef idx="0">
            <a:schemeClr val="accent1"/>
          </a:effectRef>
          <a:fontRef idx="minor">
            <a:schemeClr val="dk1"/>
          </a:fontRef>
        </p:style>
        <p:txBody>
          <a:bodyPr rot="0" spcFirstLastPara="0" vert="horz" wrap="square" lIns="180000" tIns="45720" rIns="180000" bIns="45720" numCol="1" spcCol="0" rtlCol="0" fromWordArt="0" anchor="t" anchorCtr="0" forceAA="0" compatLnSpc="1">
            <a:prstTxWarp prst="textNoShape">
              <a:avLst/>
            </a:prstTxWarp>
            <a:noAutofit/>
          </a:bodyPr>
          <a:lstStyle/>
          <a:p>
            <a:pPr marL="63500" indent="152400" algn="just">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68" name="グループ化 67"/>
          <p:cNvGrpSpPr/>
          <p:nvPr/>
        </p:nvGrpSpPr>
        <p:grpSpPr>
          <a:xfrm>
            <a:off x="406339" y="4594157"/>
            <a:ext cx="2982240" cy="789672"/>
            <a:chOff x="561033" y="1283964"/>
            <a:chExt cx="2982240" cy="789672"/>
          </a:xfrm>
        </p:grpSpPr>
        <p:sp>
          <p:nvSpPr>
            <p:cNvPr id="69" name="角丸四角形 68"/>
            <p:cNvSpPr/>
            <p:nvPr/>
          </p:nvSpPr>
          <p:spPr>
            <a:xfrm>
              <a:off x="663273" y="1533636"/>
              <a:ext cx="2880000" cy="540000"/>
            </a:xfrm>
            <a:prstGeom prst="roundRect">
              <a:avLst/>
            </a:prstGeom>
            <a:solidFill>
              <a:schemeClr val="accent6"/>
            </a:solidFill>
            <a:ln w="28575">
              <a:solidFill>
                <a:schemeClr val="bg1"/>
              </a:solidFill>
            </a:ln>
            <a:effectLst>
              <a:outerShdw blurRad="50800" dist="25400" dir="2700000" algn="tl" rotWithShape="0">
                <a:schemeClr val="tx1">
                  <a:lumMod val="50000"/>
                  <a:lumOff val="50000"/>
                  <a:alpha val="40000"/>
                </a:schemeClr>
              </a:outerShdw>
            </a:effectLst>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oAutofit/>
            </a:bodyPr>
            <a:lstStyle/>
            <a:p>
              <a:pPr algn="ctr">
                <a:lnSpc>
                  <a:spcPts val="2000"/>
                </a:lnSpc>
                <a:spcAft>
                  <a:spcPts val="0"/>
                </a:spcAft>
              </a:pPr>
              <a:r>
                <a:rPr lang="ja-JP" altLang="ja-JP" sz="1600" b="1" dirty="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空家等</a:t>
              </a:r>
              <a:r>
                <a:rPr lang="ja-JP" altLang="ja-JP"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の</a:t>
              </a:r>
              <a:r>
                <a:rPr lang="ja-JP" altLang="en-US"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適切な管理</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0" name="フローチャート: 処理 69"/>
            <p:cNvSpPr/>
            <p:nvPr/>
          </p:nvSpPr>
          <p:spPr>
            <a:xfrm rot="20842713">
              <a:off x="561033" y="1283964"/>
              <a:ext cx="798016" cy="365757"/>
            </a:xfrm>
            <a:prstGeom prst="flowChartProcess">
              <a:avLst/>
            </a:prstGeom>
            <a:solidFill>
              <a:srgbClr val="F2DBDC"/>
            </a:solidFill>
            <a:ln>
              <a:solidFill>
                <a:srgbClr val="C00000"/>
              </a:solidFill>
            </a:ln>
          </p:spPr>
          <p:style>
            <a:lnRef idx="0">
              <a:schemeClr val="accent2"/>
            </a:lnRef>
            <a:fillRef idx="3">
              <a:schemeClr val="accent2"/>
            </a:fillRef>
            <a:effectRef idx="3">
              <a:schemeClr val="accent2"/>
            </a:effectRef>
            <a:fontRef idx="minor">
              <a:schemeClr val="lt1"/>
            </a:fontRef>
          </p:style>
          <p:txBody>
            <a:bodyPr lIns="36000" tIns="36000" rIns="36000" bIns="36000" rtlCol="0" anchor="ctr"/>
            <a:lstStyle/>
            <a:p>
              <a:pPr algn="ctr">
                <a:lnSpc>
                  <a:spcPts val="2200"/>
                </a:lnSpc>
              </a:pPr>
              <a:r>
                <a:rPr kumimoji="1" lang="ja-JP" altLang="en-US" sz="1400" b="1" dirty="0" smtClean="0">
                  <a:solidFill>
                    <a:srgbClr val="C00000"/>
                  </a:solidFill>
                  <a:latin typeface="メイリオ" panose="020B0604030504040204" pitchFamily="50" charset="-128"/>
                  <a:ea typeface="メイリオ" panose="020B0604030504040204" pitchFamily="50" charset="-128"/>
                </a:rPr>
                <a:t>対策２</a:t>
              </a:r>
              <a:endParaRPr kumimoji="1" lang="ja-JP" altLang="en-US" sz="1400" b="1" dirty="0">
                <a:solidFill>
                  <a:srgbClr val="C00000"/>
                </a:solidFill>
                <a:latin typeface="メイリオ" panose="020B0604030504040204" pitchFamily="50" charset="-128"/>
                <a:ea typeface="メイリオ" panose="020B0604030504040204" pitchFamily="50" charset="-128"/>
              </a:endParaRPr>
            </a:p>
          </p:txBody>
        </p:sp>
      </p:grpSp>
      <p:sp>
        <p:nvSpPr>
          <p:cNvPr id="78" name="正方形/長方形 77"/>
          <p:cNvSpPr/>
          <p:nvPr/>
        </p:nvSpPr>
        <p:spPr>
          <a:xfrm>
            <a:off x="561907" y="5455894"/>
            <a:ext cx="2808000" cy="22498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空家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の所有者等に対して適切な管理を促すために、空家等の維持管理のノウハウ、空家等を放置することで起こりうるリスク等の情報提供を行い、町、空家等の所有者等、地域等の協働による空家等の維持管理に向けた体制づくりを検討します。</a:t>
            </a:r>
          </a:p>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また</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、地域の安心・安全を確保するために、管理不全な状態になった空家等については、適切な管理を行うように情報提供や助言をし、状態の改善を働きかける等の対応を行います。</a:t>
            </a:r>
          </a:p>
        </p:txBody>
      </p:sp>
      <p:sp>
        <p:nvSpPr>
          <p:cNvPr id="79" name="正方形/長方形 78"/>
          <p:cNvSpPr/>
          <p:nvPr/>
        </p:nvSpPr>
        <p:spPr>
          <a:xfrm>
            <a:off x="561907" y="7660761"/>
            <a:ext cx="2808000" cy="1105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marL="228600" lvl="3" indent="-228600">
              <a:buClr>
                <a:schemeClr val="accent6"/>
              </a:buClr>
              <a:buFont typeface="+mj-ea"/>
              <a:buAutoNum type="circleNumDbPlain"/>
            </a:pPr>
            <a:r>
              <a:rPr lang="ja-JP" altLang="en-US" sz="1200" dirty="0">
                <a:solidFill>
                  <a:schemeClr val="accent6"/>
                </a:solidFill>
                <a:latin typeface="メイリオ" panose="020B0604030504040204" pitchFamily="50" charset="-128"/>
                <a:ea typeface="メイリオ" panose="020B0604030504040204" pitchFamily="50" charset="-128"/>
              </a:rPr>
              <a:t>空家等に関する相談体制の充実（関連団体との連携</a:t>
            </a:r>
            <a:r>
              <a:rPr lang="ja-JP" altLang="en-US" sz="1200" dirty="0" smtClean="0">
                <a:solidFill>
                  <a:schemeClr val="accent6"/>
                </a:solidFill>
                <a:latin typeface="メイリオ" panose="020B0604030504040204" pitchFamily="50" charset="-128"/>
                <a:ea typeface="メイリオ" panose="020B0604030504040204" pitchFamily="50" charset="-128"/>
              </a:rPr>
              <a:t>）</a:t>
            </a:r>
            <a:endParaRPr lang="en-US" altLang="ja-JP" sz="1200" dirty="0" smtClean="0">
              <a:solidFill>
                <a:schemeClr val="accent6"/>
              </a:solidFill>
              <a:latin typeface="メイリオ" panose="020B0604030504040204" pitchFamily="50" charset="-128"/>
              <a:ea typeface="メイリオ" panose="020B0604030504040204" pitchFamily="50" charset="-128"/>
            </a:endParaRPr>
          </a:p>
          <a:p>
            <a:pPr marL="228600" lvl="3" indent="-228600">
              <a:spcBef>
                <a:spcPts val="600"/>
              </a:spcBef>
              <a:buClr>
                <a:schemeClr val="accent6"/>
              </a:buClr>
              <a:buFont typeface="+mj-ea"/>
              <a:buAutoNum type="circleNumDbPlain"/>
            </a:pPr>
            <a:r>
              <a:rPr lang="ja-JP" altLang="en-US" sz="1200" dirty="0">
                <a:solidFill>
                  <a:schemeClr val="accent6"/>
                </a:solidFill>
                <a:latin typeface="メイリオ" panose="020B0604030504040204" pitchFamily="50" charset="-128"/>
                <a:ea typeface="メイリオ" panose="020B0604030504040204" pitchFamily="50" charset="-128"/>
              </a:rPr>
              <a:t>区又は自治会（区）等による空家等の見守り活動の</a:t>
            </a:r>
            <a:r>
              <a:rPr lang="ja-JP" altLang="en-US" sz="1200" dirty="0" smtClean="0">
                <a:solidFill>
                  <a:schemeClr val="accent6"/>
                </a:solidFill>
                <a:latin typeface="メイリオ" panose="020B0604030504040204" pitchFamily="50" charset="-128"/>
                <a:ea typeface="メイリオ" panose="020B0604030504040204" pitchFamily="50" charset="-128"/>
              </a:rPr>
              <a:t>支援</a:t>
            </a:r>
            <a:endParaRPr lang="en-US" altLang="ja-JP" sz="1200" dirty="0">
              <a:solidFill>
                <a:schemeClr val="accent6"/>
              </a:solidFill>
              <a:latin typeface="メイリオ" panose="020B0604030504040204" pitchFamily="50" charset="-128"/>
              <a:ea typeface="メイリオ" panose="020B0604030504040204" pitchFamily="50" charset="-128"/>
            </a:endParaRPr>
          </a:p>
        </p:txBody>
      </p:sp>
      <p:sp>
        <p:nvSpPr>
          <p:cNvPr id="80" name="角丸四角形 79"/>
          <p:cNvSpPr/>
          <p:nvPr/>
        </p:nvSpPr>
        <p:spPr>
          <a:xfrm>
            <a:off x="3725583" y="5067229"/>
            <a:ext cx="3599454" cy="5040000"/>
          </a:xfrm>
          <a:prstGeom prst="roundRect">
            <a:avLst>
              <a:gd name="adj" fmla="val 9587"/>
            </a:avLst>
          </a:prstGeom>
          <a:solidFill>
            <a:schemeClr val="bg1"/>
          </a:solidFill>
          <a:ln w="69850" cmpd="thickThin">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horz" wrap="square" lIns="180000" tIns="45720" rIns="180000" bIns="45720" numCol="1" spcCol="0" rtlCol="0" fromWordArt="0" anchor="t" anchorCtr="0" forceAA="0" compatLnSpc="1">
            <a:prstTxWarp prst="textNoShape">
              <a:avLst/>
            </a:prstTxWarp>
            <a:noAutofit/>
          </a:bodyPr>
          <a:lstStyle/>
          <a:p>
            <a:pPr marL="63500" indent="152400" algn="just">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84" name="グループ化 83"/>
          <p:cNvGrpSpPr/>
          <p:nvPr/>
        </p:nvGrpSpPr>
        <p:grpSpPr>
          <a:xfrm>
            <a:off x="3984946" y="4594157"/>
            <a:ext cx="2982240" cy="789672"/>
            <a:chOff x="561033" y="1283964"/>
            <a:chExt cx="2982240" cy="789672"/>
          </a:xfrm>
        </p:grpSpPr>
        <p:sp>
          <p:nvSpPr>
            <p:cNvPr id="85" name="角丸四角形 84"/>
            <p:cNvSpPr/>
            <p:nvPr/>
          </p:nvSpPr>
          <p:spPr>
            <a:xfrm>
              <a:off x="663273" y="1533636"/>
              <a:ext cx="2880000" cy="540000"/>
            </a:xfrm>
            <a:prstGeom prst="roundRect">
              <a:avLst/>
            </a:prstGeom>
            <a:solidFill>
              <a:schemeClr val="accent2"/>
            </a:solidFill>
            <a:ln w="28575">
              <a:solidFill>
                <a:schemeClr val="bg1"/>
              </a:solidFill>
            </a:ln>
            <a:effectLst>
              <a:outerShdw blurRad="50800" dist="25400" dir="2700000" algn="tl" rotWithShape="0">
                <a:schemeClr val="tx1">
                  <a:lumMod val="50000"/>
                  <a:lumOff val="50000"/>
                  <a:alpha val="40000"/>
                </a:schemeClr>
              </a:outerShdw>
            </a:effectLst>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oAutofit/>
            </a:bodyPr>
            <a:lstStyle/>
            <a:p>
              <a:pPr algn="ctr">
                <a:lnSpc>
                  <a:spcPts val="2000"/>
                </a:lnSpc>
                <a:spcAft>
                  <a:spcPts val="0"/>
                </a:spcAft>
              </a:pPr>
              <a:r>
                <a:rPr lang="ja-JP" altLang="ja-JP" sz="1600" b="1" dirty="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空家等</a:t>
              </a:r>
              <a:r>
                <a:rPr lang="ja-JP" altLang="ja-JP"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の</a:t>
              </a:r>
              <a:r>
                <a:rPr lang="ja-JP" altLang="en-US"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利活用の促進</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6" name="フローチャート: 処理 85"/>
            <p:cNvSpPr/>
            <p:nvPr/>
          </p:nvSpPr>
          <p:spPr>
            <a:xfrm rot="20842713">
              <a:off x="561033" y="1283964"/>
              <a:ext cx="798016" cy="365757"/>
            </a:xfrm>
            <a:prstGeom prst="flowChartProcess">
              <a:avLst/>
            </a:prstGeom>
            <a:solidFill>
              <a:srgbClr val="F2DBDC"/>
            </a:solidFill>
            <a:ln>
              <a:solidFill>
                <a:srgbClr val="C00000"/>
              </a:solidFill>
            </a:ln>
          </p:spPr>
          <p:style>
            <a:lnRef idx="0">
              <a:schemeClr val="accent2"/>
            </a:lnRef>
            <a:fillRef idx="3">
              <a:schemeClr val="accent2"/>
            </a:fillRef>
            <a:effectRef idx="3">
              <a:schemeClr val="accent2"/>
            </a:effectRef>
            <a:fontRef idx="minor">
              <a:schemeClr val="lt1"/>
            </a:fontRef>
          </p:style>
          <p:txBody>
            <a:bodyPr lIns="36000" tIns="36000" rIns="36000" bIns="36000" rtlCol="0" anchor="ctr"/>
            <a:lstStyle/>
            <a:p>
              <a:pPr algn="ctr">
                <a:lnSpc>
                  <a:spcPts val="2200"/>
                </a:lnSpc>
              </a:pPr>
              <a:r>
                <a:rPr kumimoji="1" lang="ja-JP" altLang="en-US" sz="1400" b="1" dirty="0" smtClean="0">
                  <a:solidFill>
                    <a:srgbClr val="C00000"/>
                  </a:solidFill>
                  <a:latin typeface="メイリオ" panose="020B0604030504040204" pitchFamily="50" charset="-128"/>
                  <a:ea typeface="メイリオ" panose="020B0604030504040204" pitchFamily="50" charset="-128"/>
                </a:rPr>
                <a:t>対策３</a:t>
              </a:r>
              <a:endParaRPr kumimoji="1" lang="ja-JP" altLang="en-US" sz="1400" b="1" dirty="0">
                <a:solidFill>
                  <a:srgbClr val="C00000"/>
                </a:solidFill>
                <a:latin typeface="メイリオ" panose="020B0604030504040204" pitchFamily="50" charset="-128"/>
                <a:ea typeface="メイリオ" panose="020B0604030504040204" pitchFamily="50" charset="-128"/>
              </a:endParaRPr>
            </a:p>
          </p:txBody>
        </p:sp>
      </p:grpSp>
      <p:sp>
        <p:nvSpPr>
          <p:cNvPr id="87" name="正方形/長方形 86"/>
          <p:cNvSpPr/>
          <p:nvPr/>
        </p:nvSpPr>
        <p:spPr>
          <a:xfrm>
            <a:off x="3869310" y="5455894"/>
            <a:ext cx="3312000" cy="1912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空家</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を利活用することは、空家等の増加を抑制するのは勿論のこと、居住環境の向上や活性化、さらには、地域コミュニティにおける課題解決や移住・定住の促進等、魅力あるまちづくりに活かされる可能性を秘めています。</a:t>
            </a:r>
          </a:p>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本町</a:t>
            </a:r>
            <a:r>
              <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では、空家等の利活用の促進に向けて、市場流通やマッチングの仕組み、除却すべき空家等への支援等、国や兵庫県の動向、他自治体の先進事例等を踏まえながら、有効な施策の検討を行います。</a:t>
            </a:r>
          </a:p>
        </p:txBody>
      </p:sp>
      <p:sp>
        <p:nvSpPr>
          <p:cNvPr id="88" name="正方形/長方形 87"/>
          <p:cNvSpPr/>
          <p:nvPr/>
        </p:nvSpPr>
        <p:spPr>
          <a:xfrm>
            <a:off x="3869310" y="7261230"/>
            <a:ext cx="3312000" cy="2722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marL="228600" lvl="3" indent="-228600">
              <a:spcBef>
                <a:spcPts val="600"/>
              </a:spcBef>
              <a:buClr>
                <a:schemeClr val="accent2"/>
              </a:buClr>
              <a:buFont typeface="+mj-ea"/>
              <a:buAutoNum type="circleNumDbPlain"/>
            </a:pPr>
            <a:r>
              <a:rPr lang="ja-JP" altLang="en-US" sz="1200" dirty="0">
                <a:solidFill>
                  <a:schemeClr val="accent2"/>
                </a:solidFill>
                <a:latin typeface="メイリオ" panose="020B0604030504040204" pitchFamily="50" charset="-128"/>
                <a:ea typeface="メイリオ" panose="020B0604030504040204" pitchFamily="50" charset="-128"/>
              </a:rPr>
              <a:t>香美町空き家</a:t>
            </a:r>
            <a:r>
              <a:rPr lang="ja-JP" altLang="en-US" sz="1200" dirty="0" smtClean="0">
                <a:solidFill>
                  <a:schemeClr val="accent2"/>
                </a:solidFill>
                <a:latin typeface="メイリオ" panose="020B0604030504040204" pitchFamily="50" charset="-128"/>
                <a:ea typeface="メイリオ" panose="020B0604030504040204" pitchFamily="50" charset="-128"/>
              </a:rPr>
              <a:t>バンク</a:t>
            </a:r>
            <a:endParaRPr lang="en-US" altLang="ja-JP"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ja-JP" altLang="en-US" sz="1200" dirty="0">
                <a:solidFill>
                  <a:schemeClr val="accent2"/>
                </a:solidFill>
                <a:latin typeface="メイリオ" panose="020B0604030504040204" pitchFamily="50" charset="-128"/>
                <a:ea typeface="メイリオ" panose="020B0604030504040204" pitchFamily="50" charset="-128"/>
              </a:rPr>
              <a:t>香美町空き家利活用促進支援補助</a:t>
            </a:r>
            <a:r>
              <a:rPr lang="ja-JP" altLang="en-US" sz="1200" dirty="0" smtClean="0">
                <a:solidFill>
                  <a:schemeClr val="accent2"/>
                </a:solidFill>
                <a:latin typeface="メイリオ" panose="020B0604030504040204" pitchFamily="50" charset="-128"/>
                <a:ea typeface="メイリオ" panose="020B0604030504040204" pitchFamily="50" charset="-128"/>
              </a:rPr>
              <a:t>金</a:t>
            </a:r>
            <a:endParaRPr lang="en-US" altLang="ja-JP"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zh-TW" altLang="en-US" sz="1200" dirty="0">
                <a:solidFill>
                  <a:schemeClr val="accent2"/>
                </a:solidFill>
                <a:latin typeface="メイリオ" panose="020B0604030504040204" pitchFamily="50" charset="-128"/>
                <a:ea typeface="メイリオ" panose="020B0604030504040204" pitchFamily="50" charset="-128"/>
              </a:rPr>
              <a:t>香美町住宅改修費</a:t>
            </a:r>
            <a:r>
              <a:rPr lang="zh-TW" altLang="en-US" sz="1200" dirty="0" smtClean="0">
                <a:solidFill>
                  <a:schemeClr val="accent2"/>
                </a:solidFill>
                <a:latin typeface="メイリオ" panose="020B0604030504040204" pitchFamily="50" charset="-128"/>
                <a:ea typeface="メイリオ" panose="020B0604030504040204" pitchFamily="50" charset="-128"/>
              </a:rPr>
              <a:t>助成金</a:t>
            </a:r>
            <a:endParaRPr lang="en-US" altLang="zh-TW"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zh-CN" altLang="en-US" sz="1200" dirty="0">
                <a:solidFill>
                  <a:schemeClr val="accent2"/>
                </a:solidFill>
                <a:latin typeface="メイリオ" panose="020B0604030504040204" pitchFamily="50" charset="-128"/>
                <a:ea typeface="メイリオ" panose="020B0604030504040204" pitchFamily="50" charset="-128"/>
              </a:rPr>
              <a:t>香美町住宅取得奨励</a:t>
            </a:r>
            <a:r>
              <a:rPr lang="zh-CN" altLang="en-US" sz="1200" dirty="0" smtClean="0">
                <a:solidFill>
                  <a:schemeClr val="accent2"/>
                </a:solidFill>
                <a:latin typeface="メイリオ" panose="020B0604030504040204" pitchFamily="50" charset="-128"/>
                <a:ea typeface="メイリオ" panose="020B0604030504040204" pitchFamily="50" charset="-128"/>
              </a:rPr>
              <a:t>金</a:t>
            </a:r>
            <a:endParaRPr lang="en-US" altLang="zh-CN"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zh-TW" altLang="en-US" sz="1200" dirty="0">
                <a:solidFill>
                  <a:schemeClr val="accent2"/>
                </a:solidFill>
                <a:latin typeface="メイリオ" panose="020B0604030504040204" pitchFamily="50" charset="-128"/>
                <a:ea typeface="メイリオ" panose="020B0604030504040204" pitchFamily="50" charset="-128"/>
              </a:rPr>
              <a:t>香美町移住促進支援補助</a:t>
            </a:r>
            <a:r>
              <a:rPr lang="zh-TW" altLang="en-US" sz="1200" dirty="0" smtClean="0">
                <a:solidFill>
                  <a:schemeClr val="accent2"/>
                </a:solidFill>
                <a:latin typeface="メイリオ" panose="020B0604030504040204" pitchFamily="50" charset="-128"/>
                <a:ea typeface="メイリオ" panose="020B0604030504040204" pitchFamily="50" charset="-128"/>
              </a:rPr>
              <a:t>金</a:t>
            </a:r>
            <a:endParaRPr lang="en-US" altLang="zh-TW"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ja-JP" altLang="en-US" sz="1200" dirty="0">
                <a:solidFill>
                  <a:schemeClr val="accent2"/>
                </a:solidFill>
                <a:latin typeface="メイリオ" panose="020B0604030504040204" pitchFamily="50" charset="-128"/>
                <a:ea typeface="メイリオ" panose="020B0604030504040204" pitchFamily="50" charset="-128"/>
              </a:rPr>
              <a:t>香美町</a:t>
            </a:r>
            <a:r>
              <a:rPr lang="en-US" altLang="ja-JP" sz="1200" dirty="0">
                <a:solidFill>
                  <a:schemeClr val="accent2"/>
                </a:solidFill>
                <a:latin typeface="メイリオ" panose="020B0604030504040204" pitchFamily="50" charset="-128"/>
                <a:ea typeface="メイリオ" panose="020B0604030504040204" pitchFamily="50" charset="-128"/>
              </a:rPr>
              <a:t>ICT</a:t>
            </a:r>
            <a:r>
              <a:rPr lang="ja-JP" altLang="en-US" sz="1200" dirty="0">
                <a:solidFill>
                  <a:schemeClr val="accent2"/>
                </a:solidFill>
                <a:latin typeface="メイリオ" panose="020B0604030504040204" pitchFamily="50" charset="-128"/>
                <a:ea typeface="メイリオ" panose="020B0604030504040204" pitchFamily="50" charset="-128"/>
              </a:rPr>
              <a:t>関連オフィス</a:t>
            </a:r>
            <a:r>
              <a:rPr lang="ja-JP" altLang="en-US" sz="1200" dirty="0" smtClean="0">
                <a:solidFill>
                  <a:schemeClr val="accent2"/>
                </a:solidFill>
                <a:latin typeface="メイリオ" panose="020B0604030504040204" pitchFamily="50" charset="-128"/>
                <a:ea typeface="メイリオ" panose="020B0604030504040204" pitchFamily="50" charset="-128"/>
              </a:rPr>
              <a:t>等</a:t>
            </a:r>
            <a:r>
              <a:rPr lang="ja-JP" altLang="en-US" sz="1200" dirty="0">
                <a:solidFill>
                  <a:schemeClr val="accent2"/>
                </a:solidFill>
                <a:latin typeface="メイリオ" panose="020B0604030504040204" pitchFamily="50" charset="-128"/>
                <a:ea typeface="メイリオ" panose="020B0604030504040204" pitchFamily="50" charset="-128"/>
              </a:rPr>
              <a:t>　</a:t>
            </a:r>
            <a:r>
              <a:rPr lang="ja-JP" altLang="en-US" sz="1200" dirty="0" smtClean="0">
                <a:solidFill>
                  <a:schemeClr val="accent2"/>
                </a:solidFill>
                <a:latin typeface="メイリオ" panose="020B0604030504040204" pitchFamily="50" charset="-128"/>
                <a:ea typeface="メイリオ" panose="020B0604030504040204" pitchFamily="50" charset="-128"/>
              </a:rPr>
              <a:t>　　　　　開設</a:t>
            </a:r>
            <a:r>
              <a:rPr lang="ja-JP" altLang="en-US" sz="1200" dirty="0">
                <a:solidFill>
                  <a:schemeClr val="accent2"/>
                </a:solidFill>
                <a:latin typeface="メイリオ" panose="020B0604030504040204" pitchFamily="50" charset="-128"/>
                <a:ea typeface="メイリオ" panose="020B0604030504040204" pitchFamily="50" charset="-128"/>
              </a:rPr>
              <a:t>・設置支援</a:t>
            </a:r>
            <a:r>
              <a:rPr lang="ja-JP" altLang="en-US" sz="1200" dirty="0" smtClean="0">
                <a:solidFill>
                  <a:schemeClr val="accent2"/>
                </a:solidFill>
                <a:latin typeface="メイリオ" panose="020B0604030504040204" pitchFamily="50" charset="-128"/>
                <a:ea typeface="メイリオ" panose="020B0604030504040204" pitchFamily="50" charset="-128"/>
              </a:rPr>
              <a:t>事業</a:t>
            </a:r>
            <a:endParaRPr lang="en-US" altLang="ja-JP"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ja-JP" altLang="en-US" sz="1200" dirty="0">
                <a:solidFill>
                  <a:schemeClr val="accent2"/>
                </a:solidFill>
                <a:latin typeface="メイリオ" panose="020B0604030504040204" pitchFamily="50" charset="-128"/>
                <a:ea typeface="メイリオ" panose="020B0604030504040204" pitchFamily="50" charset="-128"/>
              </a:rPr>
              <a:t>農地付き住宅の流通に向けた農地取得条件の</a:t>
            </a:r>
            <a:r>
              <a:rPr lang="ja-JP" altLang="en-US" sz="1200" dirty="0" smtClean="0">
                <a:solidFill>
                  <a:schemeClr val="accent2"/>
                </a:solidFill>
                <a:latin typeface="メイリオ" panose="020B0604030504040204" pitchFamily="50" charset="-128"/>
                <a:ea typeface="メイリオ" panose="020B0604030504040204" pitchFamily="50" charset="-128"/>
              </a:rPr>
              <a:t>緩和</a:t>
            </a:r>
            <a:endParaRPr lang="en-US" altLang="ja-JP" sz="1200" dirty="0" smtClean="0">
              <a:solidFill>
                <a:schemeClr val="accent2"/>
              </a:solidFill>
              <a:latin typeface="メイリオ" panose="020B0604030504040204" pitchFamily="50" charset="-128"/>
              <a:ea typeface="メイリオ" panose="020B0604030504040204" pitchFamily="50" charset="-128"/>
            </a:endParaRPr>
          </a:p>
          <a:p>
            <a:pPr marL="228600" lvl="3" indent="-228600">
              <a:spcBef>
                <a:spcPts val="600"/>
              </a:spcBef>
              <a:buClr>
                <a:schemeClr val="accent2"/>
              </a:buClr>
              <a:buFont typeface="+mj-ea"/>
              <a:buAutoNum type="circleNumDbPlain"/>
            </a:pPr>
            <a:r>
              <a:rPr lang="ja-JP" altLang="en-US" sz="1200" dirty="0">
                <a:solidFill>
                  <a:schemeClr val="accent2"/>
                </a:solidFill>
                <a:latin typeface="メイリオ" panose="020B0604030504040204" pitchFamily="50" charset="-128"/>
                <a:ea typeface="メイリオ" panose="020B0604030504040204" pitchFamily="50" charset="-128"/>
              </a:rPr>
              <a:t>他自治体の先進事例の情報収集・活用の検討</a:t>
            </a:r>
            <a:endParaRPr lang="en-US" altLang="ja-JP" sz="1200" dirty="0">
              <a:solidFill>
                <a:schemeClr val="accent2"/>
              </a:solidFill>
              <a:latin typeface="メイリオ" panose="020B0604030504040204" pitchFamily="50" charset="-128"/>
              <a:ea typeface="メイリオ" panose="020B0604030504040204" pitchFamily="50" charset="-128"/>
            </a:endParaRPr>
          </a:p>
        </p:txBody>
      </p:sp>
      <p:grpSp>
        <p:nvGrpSpPr>
          <p:cNvPr id="89" name="グループ化 88"/>
          <p:cNvGrpSpPr/>
          <p:nvPr/>
        </p:nvGrpSpPr>
        <p:grpSpPr>
          <a:xfrm>
            <a:off x="406339" y="9054684"/>
            <a:ext cx="2982240" cy="789672"/>
            <a:chOff x="561033" y="1283964"/>
            <a:chExt cx="2982240" cy="789672"/>
          </a:xfrm>
        </p:grpSpPr>
        <p:sp>
          <p:nvSpPr>
            <p:cNvPr id="90" name="角丸四角形 89"/>
            <p:cNvSpPr/>
            <p:nvPr/>
          </p:nvSpPr>
          <p:spPr>
            <a:xfrm>
              <a:off x="663273" y="1533636"/>
              <a:ext cx="2880000" cy="540000"/>
            </a:xfrm>
            <a:prstGeom prst="roundRect">
              <a:avLst/>
            </a:prstGeom>
            <a:solidFill>
              <a:srgbClr val="C00000"/>
            </a:solidFill>
            <a:ln w="28575">
              <a:solidFill>
                <a:schemeClr val="bg1"/>
              </a:solidFill>
            </a:ln>
            <a:effectLst>
              <a:outerShdw blurRad="50800" dist="25400" dir="2700000" algn="tl" rotWithShape="0">
                <a:schemeClr val="tx1">
                  <a:lumMod val="50000"/>
                  <a:lumOff val="50000"/>
                  <a:alpha val="40000"/>
                </a:schemeClr>
              </a:outerShdw>
            </a:effectLst>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oAutofit/>
            </a:bodyPr>
            <a:lstStyle/>
            <a:p>
              <a:pPr algn="ctr">
                <a:lnSpc>
                  <a:spcPts val="2000"/>
                </a:lnSpc>
                <a:spcAft>
                  <a:spcPts val="0"/>
                </a:spcAft>
              </a:pPr>
              <a:r>
                <a:rPr lang="ja-JP" altLang="ja-JP" sz="1600" b="1" dirty="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空家等</a:t>
              </a:r>
              <a:r>
                <a:rPr lang="ja-JP" altLang="ja-JP"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の</a:t>
              </a:r>
              <a:r>
                <a:rPr lang="ja-JP" altLang="en-US" sz="1600" b="1" dirty="0" smtClean="0">
                  <a:solidFill>
                    <a:srgbClr val="FFFFFF"/>
                  </a:solidFill>
                  <a:latin typeface="ＭＳ Ｐゴシック" panose="020B0600070205080204" pitchFamily="50" charset="-128"/>
                  <a:ea typeface="Meiryo UI" panose="020B0604030504040204" pitchFamily="50" charset="-128"/>
                  <a:cs typeface="Times New Roman" panose="02020603050405020304" pitchFamily="18" charset="0"/>
                </a:rPr>
                <a:t>改善・除却</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1" name="フローチャート: 処理 90"/>
            <p:cNvSpPr/>
            <p:nvPr/>
          </p:nvSpPr>
          <p:spPr>
            <a:xfrm rot="20842713">
              <a:off x="561033" y="1283964"/>
              <a:ext cx="798016" cy="365757"/>
            </a:xfrm>
            <a:prstGeom prst="flowChartProcess">
              <a:avLst/>
            </a:prstGeom>
            <a:solidFill>
              <a:srgbClr val="F2DBDC"/>
            </a:solidFill>
            <a:ln>
              <a:solidFill>
                <a:srgbClr val="C00000"/>
              </a:solidFill>
            </a:ln>
          </p:spPr>
          <p:style>
            <a:lnRef idx="0">
              <a:schemeClr val="accent2"/>
            </a:lnRef>
            <a:fillRef idx="3">
              <a:schemeClr val="accent2"/>
            </a:fillRef>
            <a:effectRef idx="3">
              <a:schemeClr val="accent2"/>
            </a:effectRef>
            <a:fontRef idx="minor">
              <a:schemeClr val="lt1"/>
            </a:fontRef>
          </p:style>
          <p:txBody>
            <a:bodyPr lIns="36000" tIns="36000" rIns="36000" bIns="36000" rtlCol="0" anchor="ctr"/>
            <a:lstStyle/>
            <a:p>
              <a:pPr algn="ctr">
                <a:lnSpc>
                  <a:spcPts val="2200"/>
                </a:lnSpc>
              </a:pPr>
              <a:r>
                <a:rPr kumimoji="1" lang="ja-JP" altLang="en-US" sz="1400" b="1" dirty="0" smtClean="0">
                  <a:solidFill>
                    <a:srgbClr val="C00000"/>
                  </a:solidFill>
                  <a:latin typeface="メイリオ" panose="020B0604030504040204" pitchFamily="50" charset="-128"/>
                  <a:ea typeface="メイリオ" panose="020B0604030504040204" pitchFamily="50" charset="-128"/>
                </a:rPr>
                <a:t>対策４</a:t>
              </a:r>
              <a:endParaRPr kumimoji="1" lang="ja-JP" altLang="en-US" sz="1400" b="1" dirty="0">
                <a:solidFill>
                  <a:srgbClr val="C00000"/>
                </a:solidFill>
                <a:latin typeface="メイリオ" panose="020B0604030504040204" pitchFamily="50" charset="-128"/>
                <a:ea typeface="メイリオ" panose="020B0604030504040204" pitchFamily="50" charset="-128"/>
              </a:endParaRPr>
            </a:p>
          </p:txBody>
        </p:sp>
      </p:grpSp>
      <p:sp>
        <p:nvSpPr>
          <p:cNvPr id="93" name="正方形/長方形 92"/>
          <p:cNvSpPr/>
          <p:nvPr/>
        </p:nvSpPr>
        <p:spPr>
          <a:xfrm>
            <a:off x="508579" y="9832338"/>
            <a:ext cx="3033261" cy="381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0" tIns="144000" rIns="180000" bIns="72000" numCol="1" spcCol="0" rtlCol="0" fromWordArt="0" anchor="t" anchorCtr="0" forceAA="0" compatLnSpc="1">
            <a:prstTxWarp prst="textNoShape">
              <a:avLst/>
            </a:prstTxWarp>
            <a:noAutofit/>
          </a:bodyPr>
          <a:lstStyle/>
          <a:p>
            <a:pPr algn="just">
              <a:buClr>
                <a:schemeClr val="accent2"/>
              </a:buClr>
            </a:pPr>
            <a:r>
              <a:rPr lang="ja-JP" altLang="en-US" sz="110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➡「第５章　管理不全な空家等への対応」</a:t>
            </a:r>
            <a:endParaRPr lang="ja-JP" altLang="en-US" sz="11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76414" y="2503528"/>
            <a:ext cx="998134" cy="592157"/>
          </a:xfrm>
          <a:prstGeom prst="rect">
            <a:avLst/>
          </a:prstGeom>
        </p:spPr>
      </p:pic>
      <p:pic>
        <p:nvPicPr>
          <p:cNvPr id="99" name="図 9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2756" y="3898271"/>
            <a:ext cx="977277" cy="892987"/>
          </a:xfrm>
          <a:prstGeom prst="rect">
            <a:avLst/>
          </a:prstGeom>
        </p:spPr>
      </p:pic>
      <p:pic>
        <p:nvPicPr>
          <p:cNvPr id="73" name="図 7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60428" y="1115074"/>
            <a:ext cx="998814" cy="871465"/>
          </a:xfrm>
          <a:prstGeom prst="rect">
            <a:avLst/>
          </a:prstGeom>
        </p:spPr>
      </p:pic>
      <p:pic>
        <p:nvPicPr>
          <p:cNvPr id="101" name="図 1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19564" y="7890807"/>
            <a:ext cx="621475" cy="492556"/>
          </a:xfrm>
          <a:prstGeom prst="rect">
            <a:avLst/>
          </a:prstGeom>
        </p:spPr>
      </p:pic>
      <p:pic>
        <p:nvPicPr>
          <p:cNvPr id="18" name="図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672547">
            <a:off x="6626989" y="1755488"/>
            <a:ext cx="604192" cy="662128"/>
          </a:xfrm>
          <a:prstGeom prst="rect">
            <a:avLst/>
          </a:prstGeom>
        </p:spPr>
      </p:pic>
      <p:pic>
        <p:nvPicPr>
          <p:cNvPr id="100" name="図 9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04693" y="8129873"/>
            <a:ext cx="805310" cy="912533"/>
          </a:xfrm>
          <a:prstGeom prst="rect">
            <a:avLst/>
          </a:prstGeom>
        </p:spPr>
      </p:pic>
      <p:pic>
        <p:nvPicPr>
          <p:cNvPr id="6" name="図 5"/>
          <p:cNvPicPr>
            <a:picLocks noChangeAspect="1"/>
          </p:cNvPicPr>
          <p:nvPr/>
        </p:nvPicPr>
        <p:blipFill>
          <a:blip r:embed="rId10"/>
          <a:stretch>
            <a:fillRect/>
          </a:stretch>
        </p:blipFill>
        <p:spPr>
          <a:xfrm>
            <a:off x="7725443" y="1409574"/>
            <a:ext cx="3968338" cy="6410962"/>
          </a:xfrm>
          <a:prstGeom prst="rect">
            <a:avLst/>
          </a:prstGeom>
        </p:spPr>
      </p:pic>
    </p:spTree>
    <p:extLst>
      <p:ext uri="{BB962C8B-B14F-4D97-AF65-F5344CB8AC3E}">
        <p14:creationId xmlns:p14="http://schemas.microsoft.com/office/powerpoint/2010/main" val="706445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4593</TotalTime>
  <Words>2233</Words>
  <Application>Microsoft Office PowerPoint</Application>
  <PresentationFormat>ユーザー設定</PresentationFormat>
  <Paragraphs>137</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メイリオ</vt:lpstr>
      <vt:lpstr>游ゴシック</vt:lpstr>
      <vt:lpstr>游ゴシック Light</vt:lpstr>
      <vt:lpstr>Arial</vt:lpstr>
      <vt:lpstr>Times New Roman</vt:lpstr>
      <vt:lpstr>Wingdings</vt:lpstr>
      <vt:lpstr>Office テーマ</vt:lpstr>
      <vt:lpstr>PowerPoint プレゼンテーション</vt:lpstr>
      <vt:lpstr>PowerPoint プレゼンテーション</vt:lpstr>
    </vt:vector>
  </TitlesOfParts>
  <Company>日本不動産研究所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浅見　たまき</dc:creator>
  <cp:lastModifiedBy>山田　浩二</cp:lastModifiedBy>
  <cp:revision>425</cp:revision>
  <cp:lastPrinted>2020-02-03T06:07:14Z</cp:lastPrinted>
  <dcterms:created xsi:type="dcterms:W3CDTF">2019-02-22T04:18:41Z</dcterms:created>
  <dcterms:modified xsi:type="dcterms:W3CDTF">2020-03-19T01:45:36Z</dcterms:modified>
</cp:coreProperties>
</file>